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87" r:id="rId2"/>
    <p:sldId id="259" r:id="rId3"/>
    <p:sldId id="260" r:id="rId4"/>
    <p:sldId id="261" r:id="rId5"/>
    <p:sldId id="286" r:id="rId6"/>
    <p:sldId id="262" r:id="rId7"/>
    <p:sldId id="263" r:id="rId8"/>
    <p:sldId id="311" r:id="rId9"/>
    <p:sldId id="312" r:id="rId10"/>
    <p:sldId id="313" r:id="rId11"/>
    <p:sldId id="315" r:id="rId12"/>
    <p:sldId id="283" r:id="rId13"/>
    <p:sldId id="281" r:id="rId14"/>
    <p:sldId id="282" r:id="rId15"/>
    <p:sldId id="284" r:id="rId16"/>
    <p:sldId id="289" r:id="rId17"/>
    <p:sldId id="264" r:id="rId18"/>
    <p:sldId id="309" r:id="rId19"/>
    <p:sldId id="316" r:id="rId20"/>
    <p:sldId id="265" r:id="rId21"/>
    <p:sldId id="266" r:id="rId22"/>
    <p:sldId id="307" r:id="rId23"/>
    <p:sldId id="288" r:id="rId24"/>
    <p:sldId id="310" r:id="rId25"/>
    <p:sldId id="321" r:id="rId26"/>
    <p:sldId id="290" r:id="rId27"/>
    <p:sldId id="292" r:id="rId28"/>
    <p:sldId id="295" r:id="rId29"/>
    <p:sldId id="305" r:id="rId30"/>
    <p:sldId id="319" r:id="rId31"/>
    <p:sldId id="320" r:id="rId32"/>
    <p:sldId id="317" r:id="rId33"/>
    <p:sldId id="296" r:id="rId34"/>
    <p:sldId id="293" r:id="rId35"/>
    <p:sldId id="291" r:id="rId36"/>
    <p:sldId id="297" r:id="rId37"/>
    <p:sldId id="298" r:id="rId38"/>
    <p:sldId id="299" r:id="rId39"/>
    <p:sldId id="301" r:id="rId40"/>
    <p:sldId id="302" r:id="rId41"/>
    <p:sldId id="300" r:id="rId42"/>
    <p:sldId id="304" r:id="rId43"/>
    <p:sldId id="303" r:id="rId44"/>
    <p:sldId id="318" r:id="rId45"/>
    <p:sldId id="294" r:id="rId4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Arcuri" initials="AA" lastIdx="1" clrIdx="0">
    <p:extLst>
      <p:ext uri="{19B8F6BF-5375-455C-9EA6-DF929625EA0E}">
        <p15:presenceInfo xmlns:p15="http://schemas.microsoft.com/office/powerpoint/2012/main" userId="4d3c0879d95539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70"/>
    <p:restoredTop sz="94558"/>
  </p:normalViewPr>
  <p:slideViewPr>
    <p:cSldViewPr snapToGrid="0" snapToObjects="1">
      <p:cViewPr varScale="1">
        <p:scale>
          <a:sx n="85" d="100"/>
          <a:sy n="85" d="100"/>
        </p:scale>
        <p:origin x="256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741977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792549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9778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93998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0472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rPr dirty="0"/>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7040"/>
            </a:lvl1pPr>
          </a:lstStyle>
          <a:p>
            <a:r>
              <a:rPr lang="en-US" dirty="0"/>
              <a:t>Click to edit Master title style</a:t>
            </a:r>
          </a:p>
        </p:txBody>
      </p:sp>
      <p:sp>
        <p:nvSpPr>
          <p:cNvPr id="3" name="Content Placeholder 2"/>
          <p:cNvSpPr>
            <a:spLocks noGrp="1"/>
          </p:cNvSpPr>
          <p:nvPr>
            <p:ph idx="1"/>
          </p:nvPr>
        </p:nvSpPr>
        <p:spPr/>
        <p:txBody>
          <a:bodyPr/>
          <a:lstStyle>
            <a:lvl1pPr>
              <a:defRPr sz="3840"/>
            </a:lvl1pPr>
            <a:lvl2pPr>
              <a:defRPr sz="2987"/>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8/25/21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303690" y="9251950"/>
            <a:ext cx="384721" cy="379591"/>
          </a:xfrm>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232576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lvl2pPr marL="889000" indent="-444500">
              <a:spcBef>
                <a:spcPts val="1300"/>
              </a:spcBef>
              <a:buFont typeface="Arial" panose="020B0604020202020204" pitchFamily="34" charset="0"/>
              <a:buChar char="•"/>
              <a:defRPr sz="2800"/>
            </a:lvl2pPr>
            <a:lvl3pPr>
              <a:spcBef>
                <a:spcPts val="1300"/>
              </a:spcBef>
              <a:buChar char="★"/>
              <a:defRPr sz="2800"/>
            </a:lvl3pPr>
            <a:lvl4pPr>
              <a:defRPr sz="2400"/>
            </a:lvl4pPr>
            <a:lvl5pPr>
              <a:defRPr sz="20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hyperlink" Target="https://adoptopenjdk.net/"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arcuri82/algorithms"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3953" y="294468"/>
            <a:ext cx="12274657" cy="6585604"/>
          </a:xfrm>
        </p:spPr>
        <p:txBody>
          <a:bodyPr>
            <a:normAutofit/>
          </a:bodyPr>
          <a:lstStyle/>
          <a:p>
            <a:pPr algn="l"/>
            <a:r>
              <a:rPr lang="en-US" dirty="0"/>
              <a:t>PG4200: Algorithms And Data Structures</a:t>
            </a:r>
            <a:br>
              <a:rPr lang="en-US" dirty="0"/>
            </a:br>
            <a:br>
              <a:rPr lang="en-US" dirty="0"/>
            </a:br>
            <a:r>
              <a:rPr lang="en-US" dirty="0"/>
              <a:t>Lesson 01: Arrays, Lists, and Unit Tests </a:t>
            </a:r>
          </a:p>
        </p:txBody>
      </p:sp>
      <p:sp>
        <p:nvSpPr>
          <p:cNvPr id="5" name="Text Placeholder 4"/>
          <p:cNvSpPr>
            <a:spLocks noGrp="1"/>
          </p:cNvSpPr>
          <p:nvPr>
            <p:ph type="body" sz="quarter" idx="1"/>
          </p:nvPr>
        </p:nvSpPr>
        <p:spPr>
          <a:xfrm>
            <a:off x="2243810" y="8221850"/>
            <a:ext cx="10464800" cy="1130300"/>
          </a:xfrm>
        </p:spPr>
        <p:txBody>
          <a:bodyPr/>
          <a:lstStyle/>
          <a:p>
            <a:pPr algn="r"/>
            <a:r>
              <a:rPr lang="en-US" dirty="0"/>
              <a:t>Bogdan </a:t>
            </a:r>
            <a:r>
              <a:rPr lang="en-US" dirty="0" err="1"/>
              <a:t>Marculescu</a:t>
            </a:r>
            <a:endParaRPr lang="en-US" dirty="0"/>
          </a:p>
        </p:txBody>
      </p:sp>
    </p:spTree>
    <p:extLst>
      <p:ext uri="{BB962C8B-B14F-4D97-AF65-F5344CB8AC3E}">
        <p14:creationId xmlns:p14="http://schemas.microsoft.com/office/powerpoint/2010/main" val="210726544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25" y="0"/>
            <a:ext cx="13001549" cy="9753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3ED1A100-7591-3248-979B-F2DA4A9ECD03}"/>
              </a:ext>
            </a:extLst>
          </p:cNvPr>
          <p:cNvPicPr>
            <a:picLocks noChangeAspect="1"/>
          </p:cNvPicPr>
          <p:nvPr/>
        </p:nvPicPr>
        <p:blipFill rotWithShape="1">
          <a:blip r:embed="rId2">
            <a:extLst>
              <a:ext uri="{28A0092B-C50C-407E-A947-70E740481C1C}">
                <a14:useLocalDpi xmlns:a14="http://schemas.microsoft.com/office/drawing/2010/main" val="0"/>
              </a:ext>
            </a:extLst>
          </a:blip>
          <a:srcRect b="13060"/>
          <a:stretch/>
        </p:blipFill>
        <p:spPr>
          <a:xfrm>
            <a:off x="20" y="1823"/>
            <a:ext cx="13004780" cy="9751777"/>
          </a:xfrm>
          <a:prstGeom prst="rect">
            <a:avLst/>
          </a:prstGeom>
        </p:spPr>
      </p:pic>
    </p:spTree>
    <p:extLst>
      <p:ext uri="{BB962C8B-B14F-4D97-AF65-F5344CB8AC3E}">
        <p14:creationId xmlns:p14="http://schemas.microsoft.com/office/powerpoint/2010/main" val="2835987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r>
              <a:rPr lang="en-US" dirty="0"/>
              <a:t>: What You Need To Do</a:t>
            </a:r>
          </a:p>
        </p:txBody>
      </p:sp>
      <p:sp>
        <p:nvSpPr>
          <p:cNvPr id="3" name="Content Placeholder 2"/>
          <p:cNvSpPr>
            <a:spLocks noGrp="1"/>
          </p:cNvSpPr>
          <p:nvPr>
            <p:ph idx="1"/>
          </p:nvPr>
        </p:nvSpPr>
        <p:spPr>
          <a:xfrm>
            <a:off x="279133" y="2603500"/>
            <a:ext cx="12522467" cy="6964012"/>
          </a:xfrm>
        </p:spPr>
        <p:txBody>
          <a:bodyPr>
            <a:normAutofit/>
          </a:bodyPr>
          <a:lstStyle/>
          <a:p>
            <a:pPr>
              <a:spcBef>
                <a:spcPts val="2100"/>
              </a:spcBef>
            </a:pPr>
            <a:r>
              <a:rPr lang="en-US" dirty="0"/>
              <a:t>Install </a:t>
            </a:r>
            <a:r>
              <a:rPr lang="en-US" i="1" dirty="0"/>
              <a:t>Git</a:t>
            </a:r>
            <a:r>
              <a:rPr lang="en-US" dirty="0"/>
              <a:t>, if you don’t have it yet</a:t>
            </a:r>
            <a:endParaRPr lang="en-US" b="1" dirty="0"/>
          </a:p>
          <a:p>
            <a:pPr>
              <a:spcBef>
                <a:spcPts val="2100"/>
              </a:spcBef>
            </a:pPr>
            <a:r>
              <a:rPr lang="en-US" b="1" dirty="0"/>
              <a:t>git clone https://</a:t>
            </a:r>
            <a:r>
              <a:rPr lang="en-US" b="1" dirty="0" err="1"/>
              <a:t>github.com</a:t>
            </a:r>
            <a:r>
              <a:rPr lang="en-US" b="1" dirty="0"/>
              <a:t>/</a:t>
            </a:r>
            <a:r>
              <a:rPr lang="en-US" b="1" dirty="0" err="1"/>
              <a:t>bogdanmarculescu</a:t>
            </a:r>
            <a:r>
              <a:rPr lang="en-US" b="1" dirty="0"/>
              <a:t>/</a:t>
            </a:r>
            <a:r>
              <a:rPr lang="en-US" b="1" dirty="0" err="1"/>
              <a:t>algorithms.git</a:t>
            </a:r>
            <a:endParaRPr lang="en-US" b="1" dirty="0"/>
          </a:p>
          <a:p>
            <a:pPr lvl="1">
              <a:spcBef>
                <a:spcPts val="2100"/>
              </a:spcBef>
            </a:pPr>
            <a:r>
              <a:rPr lang="en-US" b="1" dirty="0"/>
              <a:t>(or https://github.com/arcuri82/</a:t>
            </a:r>
            <a:r>
              <a:rPr lang="en-US" b="1" dirty="0" err="1"/>
              <a:t>algorithms.git</a:t>
            </a:r>
            <a:r>
              <a:rPr lang="en-US" b="1" dirty="0"/>
              <a:t>)</a:t>
            </a:r>
          </a:p>
          <a:p>
            <a:pPr lvl="1">
              <a:spcBef>
                <a:spcPts val="2100"/>
              </a:spcBef>
            </a:pPr>
            <a:r>
              <a:rPr lang="en-US" dirty="0"/>
              <a:t>clone the repository on your local machine</a:t>
            </a:r>
          </a:p>
          <a:p>
            <a:pPr>
              <a:spcBef>
                <a:spcPts val="2100"/>
              </a:spcBef>
            </a:pPr>
            <a:r>
              <a:rPr lang="en-US" b="1" dirty="0" err="1"/>
              <a:t>git</a:t>
            </a:r>
            <a:r>
              <a:rPr lang="en-US" b="1" dirty="0"/>
              <a:t> pull</a:t>
            </a:r>
          </a:p>
          <a:p>
            <a:pPr lvl="1">
              <a:spcBef>
                <a:spcPts val="2100"/>
              </a:spcBef>
            </a:pPr>
            <a:r>
              <a:rPr lang="en-US" dirty="0"/>
              <a:t>update your local copy with the latest changes in the repository</a:t>
            </a:r>
          </a:p>
          <a:p>
            <a:pPr>
              <a:spcBef>
                <a:spcPts val="2100"/>
              </a:spcBef>
            </a:pPr>
            <a:r>
              <a:rPr lang="en-US" dirty="0"/>
              <a:t>Those commands can be run from a terminal, or from your IDE (</a:t>
            </a:r>
            <a:r>
              <a:rPr lang="en-US" dirty="0" err="1"/>
              <a:t>eg</a:t>
            </a:r>
            <a:r>
              <a:rPr lang="en-US" dirty="0"/>
              <a:t>, IntelliJ)</a:t>
            </a:r>
            <a:endParaRPr lang="en-US" b="1" dirty="0"/>
          </a:p>
          <a:p>
            <a:pPr>
              <a:spcBef>
                <a:spcPts val="2100"/>
              </a:spcBef>
            </a:pPr>
            <a:endParaRPr lang="en-US" b="1" dirty="0"/>
          </a:p>
        </p:txBody>
      </p:sp>
    </p:spTree>
    <p:extLst>
      <p:ext uri="{BB962C8B-B14F-4D97-AF65-F5344CB8AC3E}">
        <p14:creationId xmlns:p14="http://schemas.microsoft.com/office/powerpoint/2010/main" val="4044065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963" y="444500"/>
            <a:ext cx="12290156" cy="2159000"/>
          </a:xfrm>
        </p:spPr>
        <p:txBody>
          <a:bodyPr>
            <a:normAutofit/>
          </a:bodyPr>
          <a:lstStyle/>
          <a:p>
            <a:r>
              <a:rPr lang="en-US" dirty="0"/>
              <a:t>Why Study Algorithms?</a:t>
            </a:r>
          </a:p>
        </p:txBody>
      </p:sp>
      <p:sp>
        <p:nvSpPr>
          <p:cNvPr id="3" name="Text Placeholder 2"/>
          <p:cNvSpPr>
            <a:spLocks noGrp="1"/>
          </p:cNvSpPr>
          <p:nvPr>
            <p:ph type="body" idx="1"/>
          </p:nvPr>
        </p:nvSpPr>
        <p:spPr>
          <a:xfrm>
            <a:off x="340963" y="2603500"/>
            <a:ext cx="12290156" cy="6286500"/>
          </a:xfrm>
        </p:spPr>
        <p:txBody>
          <a:bodyPr/>
          <a:lstStyle/>
          <a:p>
            <a:r>
              <a:rPr lang="en-US" dirty="0"/>
              <a:t>Algorithms and data structures are the foundation of programming</a:t>
            </a:r>
          </a:p>
          <a:p>
            <a:pPr lvl="1"/>
            <a:r>
              <a:rPr lang="en-US" dirty="0" err="1"/>
              <a:t>ie</a:t>
            </a:r>
            <a:r>
              <a:rPr lang="en-US" dirty="0"/>
              <a:t>, the base building blocks</a:t>
            </a:r>
          </a:p>
          <a:p>
            <a:r>
              <a:rPr lang="en-US" dirty="0"/>
              <a:t>Impact on all fields of engineering and science</a:t>
            </a:r>
          </a:p>
          <a:p>
            <a:pPr lvl="1"/>
            <a:r>
              <a:rPr lang="en-US" dirty="0"/>
              <a:t>internet, computer graphics, social networks, biology, physics, etc. </a:t>
            </a:r>
          </a:p>
          <a:p>
            <a:r>
              <a:rPr lang="en-US" dirty="0"/>
              <a:t>In this course, we will not build whole applications (</a:t>
            </a:r>
            <a:r>
              <a:rPr lang="en-US" dirty="0" err="1"/>
              <a:t>eg</a:t>
            </a:r>
            <a:r>
              <a:rPr lang="en-US" dirty="0"/>
              <a:t>, web or mobile), but rather concentrate on the building blocks to enable it in the next courses</a:t>
            </a:r>
          </a:p>
        </p:txBody>
      </p:sp>
    </p:spTree>
    <p:extLst>
      <p:ext uri="{BB962C8B-B14F-4D97-AF65-F5344CB8AC3E}">
        <p14:creationId xmlns:p14="http://schemas.microsoft.com/office/powerpoint/2010/main" val="346736433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 it or not…</a:t>
            </a:r>
          </a:p>
        </p:txBody>
      </p:sp>
      <p:sp>
        <p:nvSpPr>
          <p:cNvPr id="3" name="Text Placeholder 2"/>
          <p:cNvSpPr>
            <a:spLocks noGrp="1"/>
          </p:cNvSpPr>
          <p:nvPr>
            <p:ph type="body" idx="1"/>
          </p:nvPr>
        </p:nvSpPr>
        <p:spPr>
          <a:xfrm>
            <a:off x="952500" y="3089275"/>
            <a:ext cx="11099800" cy="5826125"/>
          </a:xfrm>
        </p:spPr>
        <p:txBody>
          <a:bodyPr>
            <a:normAutofit/>
          </a:bodyPr>
          <a:lstStyle/>
          <a:p>
            <a:endParaRPr lang="en-US" dirty="0"/>
          </a:p>
          <a:p>
            <a:r>
              <a:rPr lang="en-US" dirty="0"/>
              <a:t>… used in practically most programs you will write</a:t>
            </a:r>
          </a:p>
          <a:p>
            <a:r>
              <a:rPr lang="en-US" dirty="0"/>
              <a:t>… algorithms and data structures are very common exercises in job interviews</a:t>
            </a:r>
          </a:p>
          <a:p>
            <a:pPr lvl="1"/>
            <a:r>
              <a:rPr lang="en-US" dirty="0"/>
              <a:t>Especially for juniors straight out of university </a:t>
            </a:r>
          </a:p>
          <a:p>
            <a:pPr lvl="1"/>
            <a:r>
              <a:rPr lang="en-US" dirty="0"/>
              <a:t>Don’t be surprised to be asked to write a stack or a queue class on a whiteboard…</a:t>
            </a:r>
          </a:p>
          <a:p>
            <a:pPr lvl="1"/>
            <a:r>
              <a:rPr lang="en-US" dirty="0"/>
              <a:t>… or other advanced algorithms</a:t>
            </a:r>
          </a:p>
          <a:p>
            <a:endParaRPr lang="en-US" dirty="0"/>
          </a:p>
        </p:txBody>
      </p:sp>
    </p:spTree>
    <p:extLst>
      <p:ext uri="{BB962C8B-B14F-4D97-AF65-F5344CB8AC3E}">
        <p14:creationId xmlns:p14="http://schemas.microsoft.com/office/powerpoint/2010/main" val="313026009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0101" y="247650"/>
            <a:ext cx="12719237" cy="6267450"/>
          </a:xfrm>
          <a:prstGeom prst="rect">
            <a:avLst/>
          </a:prstGeom>
        </p:spPr>
      </p:pic>
    </p:spTree>
    <p:extLst>
      <p:ext uri="{BB962C8B-B14F-4D97-AF65-F5344CB8AC3E}">
        <p14:creationId xmlns:p14="http://schemas.microsoft.com/office/powerpoint/2010/main" val="234469338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a:t>
            </a:r>
          </a:p>
        </p:txBody>
      </p:sp>
      <p:sp>
        <p:nvSpPr>
          <p:cNvPr id="3" name="Text Placeholder 2"/>
          <p:cNvSpPr>
            <a:spLocks noGrp="1"/>
          </p:cNvSpPr>
          <p:nvPr>
            <p:ph type="body" idx="1"/>
          </p:nvPr>
        </p:nvSpPr>
        <p:spPr/>
        <p:txBody>
          <a:bodyPr/>
          <a:lstStyle/>
          <a:p>
            <a:r>
              <a:rPr lang="en-US" dirty="0"/>
              <a:t>(un)fortunately there is </a:t>
            </a:r>
            <a:r>
              <a:rPr lang="en-US" b="1" dirty="0"/>
              <a:t>math</a:t>
            </a:r>
            <a:r>
              <a:rPr lang="en-US" dirty="0"/>
              <a:t> involved…</a:t>
            </a:r>
          </a:p>
          <a:p>
            <a:r>
              <a:rPr lang="en-US" dirty="0"/>
              <a:t>Math: can tell you </a:t>
            </a:r>
            <a:r>
              <a:rPr lang="en-US" b="1" dirty="0"/>
              <a:t>WHY</a:t>
            </a:r>
            <a:r>
              <a:rPr lang="en-US" dirty="0"/>
              <a:t> a particular algorithm or data structure performs in a certain way</a:t>
            </a:r>
          </a:p>
          <a:p>
            <a:pPr lvl="1"/>
            <a:r>
              <a:rPr lang="en-US" dirty="0"/>
              <a:t>As an engineer, you need to make conscious decisions about what you use</a:t>
            </a:r>
          </a:p>
          <a:p>
            <a:r>
              <a:rPr lang="en-US" dirty="0"/>
              <a:t>I like math, but, in contrast to lecturers of previous years or in other universities, I put more emphasis on the programming side…</a:t>
            </a:r>
          </a:p>
          <a:p>
            <a:endParaRPr lang="en-US" dirty="0"/>
          </a:p>
        </p:txBody>
      </p:sp>
    </p:spTree>
    <p:extLst>
      <p:ext uri="{BB962C8B-B14F-4D97-AF65-F5344CB8AC3E}">
        <p14:creationId xmlns:p14="http://schemas.microsoft.com/office/powerpoint/2010/main" val="73246391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Coding</a:t>
            </a:r>
          </a:p>
        </p:txBody>
      </p:sp>
      <p:sp>
        <p:nvSpPr>
          <p:cNvPr id="3" name="Text Placeholder 2"/>
          <p:cNvSpPr>
            <a:spLocks noGrp="1"/>
          </p:cNvSpPr>
          <p:nvPr>
            <p:ph type="body" idx="1"/>
          </p:nvPr>
        </p:nvSpPr>
        <p:spPr>
          <a:xfrm>
            <a:off x="387458" y="2603499"/>
            <a:ext cx="12305654" cy="6881463"/>
          </a:xfrm>
        </p:spPr>
        <p:txBody>
          <a:bodyPr/>
          <a:lstStyle/>
          <a:p>
            <a:r>
              <a:rPr lang="en-US" dirty="0"/>
              <a:t>This course is heavily based on coding</a:t>
            </a:r>
          </a:p>
          <a:p>
            <a:r>
              <a:rPr lang="en-US" dirty="0"/>
              <a:t>There are going to be slides, but in class we will spend most of the time going through source code</a:t>
            </a:r>
          </a:p>
          <a:p>
            <a:r>
              <a:rPr lang="en-US" b="1" dirty="0"/>
              <a:t>Slides will often just be a quick overview of what we will cover in the code</a:t>
            </a:r>
          </a:p>
          <a:p>
            <a:endParaRPr lang="en-US" dirty="0"/>
          </a:p>
        </p:txBody>
      </p:sp>
    </p:spTree>
    <p:extLst>
      <p:ext uri="{BB962C8B-B14F-4D97-AF65-F5344CB8AC3E}">
        <p14:creationId xmlns:p14="http://schemas.microsoft.com/office/powerpoint/2010/main" val="114056041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a:lstStyle/>
          <a:p>
            <a:r>
              <a:t>Necessary Tools</a:t>
            </a:r>
          </a:p>
        </p:txBody>
      </p:sp>
      <p:sp>
        <p:nvSpPr>
          <p:cNvPr id="154" name="Shape 154"/>
          <p:cNvSpPr>
            <a:spLocks noGrp="1"/>
          </p:cNvSpPr>
          <p:nvPr>
            <p:ph type="body" idx="1"/>
          </p:nvPr>
        </p:nvSpPr>
        <p:spPr>
          <a:xfrm>
            <a:off x="471341" y="2609850"/>
            <a:ext cx="12038028" cy="6286500"/>
          </a:xfrm>
          <a:prstGeom prst="rect">
            <a:avLst/>
          </a:prstGeom>
        </p:spPr>
        <p:txBody>
          <a:bodyPr/>
          <a:lstStyle/>
          <a:p>
            <a:r>
              <a:rPr dirty="0"/>
              <a:t>Java </a:t>
            </a:r>
            <a:r>
              <a:rPr lang="en-US" b="1" dirty="0"/>
              <a:t>11</a:t>
            </a:r>
            <a:r>
              <a:rPr lang="en-US" dirty="0"/>
              <a:t> JDK</a:t>
            </a:r>
          </a:p>
          <a:p>
            <a:pPr lvl="1"/>
            <a:r>
              <a:rPr lang="en-US" dirty="0"/>
              <a:t>use </a:t>
            </a:r>
            <a:r>
              <a:rPr lang="en-US" i="1" dirty="0" err="1"/>
              <a:t>OpenJDK</a:t>
            </a:r>
            <a:r>
              <a:rPr lang="en-US" dirty="0"/>
              <a:t>, </a:t>
            </a:r>
            <a:r>
              <a:rPr lang="en-US" dirty="0" err="1"/>
              <a:t>eg</a:t>
            </a:r>
            <a:r>
              <a:rPr lang="en-US" dirty="0"/>
              <a:t> downloaded from </a:t>
            </a:r>
            <a:r>
              <a:rPr lang="en-US" dirty="0">
                <a:hlinkClick r:id="rId2"/>
              </a:rPr>
              <a:t>https://adoptopenjdk.net/</a:t>
            </a:r>
            <a:endParaRPr lang="en-US" dirty="0"/>
          </a:p>
          <a:p>
            <a:r>
              <a:rPr i="1" dirty="0" err="1"/>
              <a:t>Git</a:t>
            </a:r>
            <a:endParaRPr lang="en-US" i="1" dirty="0"/>
          </a:p>
          <a:p>
            <a:r>
              <a:rPr lang="en-US" i="1" dirty="0"/>
              <a:t>IntelliJ Ultimate Edition</a:t>
            </a:r>
          </a:p>
          <a:p>
            <a:pPr lvl="1"/>
            <a:r>
              <a:rPr lang="en-US" dirty="0"/>
              <a:t>you might want to install </a:t>
            </a:r>
            <a:r>
              <a:rPr lang="en-US" i="1" dirty="0" err="1"/>
              <a:t>JetBrains</a:t>
            </a:r>
            <a:r>
              <a:rPr lang="en-US" i="1" dirty="0"/>
              <a:t> Toolbox </a:t>
            </a:r>
            <a:r>
              <a:rPr lang="en-US" dirty="0"/>
              <a:t>first</a:t>
            </a:r>
          </a:p>
          <a:p>
            <a:pPr lvl="1"/>
            <a:r>
              <a:rPr lang="en-US" dirty="0"/>
              <a:t>anyway, any other IDE would do, </a:t>
            </a:r>
            <a:r>
              <a:rPr lang="en-US" dirty="0" err="1"/>
              <a:t>eg</a:t>
            </a:r>
            <a:r>
              <a:rPr lang="en-US" dirty="0"/>
              <a:t> </a:t>
            </a:r>
            <a:r>
              <a:rPr lang="en-US" i="1" dirty="0"/>
              <a:t>Eclipse</a:t>
            </a:r>
            <a:r>
              <a:rPr lang="en-US" dirty="0"/>
              <a:t> and </a:t>
            </a:r>
            <a:r>
              <a:rPr lang="en-US" i="1" dirty="0"/>
              <a:t>NetBeans</a:t>
            </a:r>
            <a:endParaRPr i="1" dirty="0"/>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a:t>
            </a:r>
          </a:p>
        </p:txBody>
      </p:sp>
      <p:sp>
        <p:nvSpPr>
          <p:cNvPr id="3" name="Text Placeholder 2"/>
          <p:cNvSpPr>
            <a:spLocks noGrp="1"/>
          </p:cNvSpPr>
          <p:nvPr>
            <p:ph type="body" idx="1"/>
          </p:nvPr>
        </p:nvSpPr>
        <p:spPr>
          <a:xfrm>
            <a:off x="269507" y="2603499"/>
            <a:ext cx="12493592" cy="6973637"/>
          </a:xfrm>
        </p:spPr>
        <p:txBody>
          <a:bodyPr/>
          <a:lstStyle/>
          <a:p>
            <a:r>
              <a:rPr lang="en-US" dirty="0"/>
              <a:t>In this course, </a:t>
            </a:r>
            <a:r>
              <a:rPr lang="en-US" b="1" dirty="0"/>
              <a:t>Java</a:t>
            </a:r>
            <a:r>
              <a:rPr lang="en-US" dirty="0"/>
              <a:t> is used as programming language for the examples and exercises</a:t>
            </a:r>
          </a:p>
          <a:p>
            <a:r>
              <a:rPr lang="en-US" dirty="0"/>
              <a:t>The concepts of Algorithms do apply to </a:t>
            </a:r>
            <a:r>
              <a:rPr lang="en-US" b="1" dirty="0"/>
              <a:t>any</a:t>
            </a:r>
            <a:r>
              <a:rPr lang="en-US" dirty="0"/>
              <a:t> programming language, and this is </a:t>
            </a:r>
            <a:r>
              <a:rPr lang="en-US" b="1" dirty="0"/>
              <a:t>NOT</a:t>
            </a:r>
            <a:r>
              <a:rPr lang="en-US" dirty="0"/>
              <a:t> a course on Java</a:t>
            </a:r>
          </a:p>
        </p:txBody>
      </p:sp>
    </p:spTree>
    <p:extLst>
      <p:ext uri="{BB962C8B-B14F-4D97-AF65-F5344CB8AC3E}">
        <p14:creationId xmlns:p14="http://schemas.microsoft.com/office/powerpoint/2010/main" val="350775666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Java?</a:t>
            </a:r>
          </a:p>
        </p:txBody>
      </p:sp>
      <p:sp>
        <p:nvSpPr>
          <p:cNvPr id="3" name="Text Placeholder 2"/>
          <p:cNvSpPr>
            <a:spLocks noGrp="1"/>
          </p:cNvSpPr>
          <p:nvPr>
            <p:ph type="body" idx="1"/>
          </p:nvPr>
        </p:nvSpPr>
        <p:spPr>
          <a:xfrm>
            <a:off x="308008" y="2603499"/>
            <a:ext cx="12522468" cy="6906261"/>
          </a:xfrm>
        </p:spPr>
        <p:txBody>
          <a:bodyPr>
            <a:normAutofit fontScale="92500" lnSpcReduction="10000"/>
          </a:bodyPr>
          <a:lstStyle/>
          <a:p>
            <a:pPr>
              <a:spcBef>
                <a:spcPts val="2100"/>
              </a:spcBef>
            </a:pPr>
            <a:r>
              <a:rPr lang="en-US" dirty="0"/>
              <a:t>Need </a:t>
            </a:r>
            <a:r>
              <a:rPr lang="en-US" i="1" dirty="0"/>
              <a:t>object-oriented</a:t>
            </a:r>
            <a:r>
              <a:rPr lang="en-US" dirty="0"/>
              <a:t> language that is </a:t>
            </a:r>
            <a:r>
              <a:rPr lang="en-US" b="1" dirty="0"/>
              <a:t>strongly typed</a:t>
            </a:r>
          </a:p>
          <a:p>
            <a:pPr>
              <a:spcBef>
                <a:spcPts val="2100"/>
              </a:spcBef>
            </a:pPr>
            <a:r>
              <a:rPr lang="en-US" b="1" dirty="0"/>
              <a:t>Java:</a:t>
            </a:r>
            <a:r>
              <a:rPr lang="en-US" dirty="0"/>
              <a:t> one of the most popular languages, and you have already seen it in previous courses</a:t>
            </a:r>
          </a:p>
          <a:p>
            <a:pPr>
              <a:spcBef>
                <a:spcPts val="2100"/>
              </a:spcBef>
            </a:pPr>
            <a:r>
              <a:rPr lang="en-US" b="1" dirty="0" err="1"/>
              <a:t>Kotlin</a:t>
            </a:r>
            <a:r>
              <a:rPr lang="en-US" dirty="0"/>
              <a:t>: great language (my favorite), but too advanced</a:t>
            </a:r>
          </a:p>
          <a:p>
            <a:pPr>
              <a:spcBef>
                <a:spcPts val="2100"/>
              </a:spcBef>
            </a:pPr>
            <a:r>
              <a:rPr lang="en-US" b="1" dirty="0"/>
              <a:t>C#: </a:t>
            </a:r>
            <a:r>
              <a:rPr lang="en-US" dirty="0"/>
              <a:t>would had been a great choice as well</a:t>
            </a:r>
            <a:endParaRPr lang="en-US" b="1" dirty="0"/>
          </a:p>
          <a:p>
            <a:pPr>
              <a:spcBef>
                <a:spcPts val="2100"/>
              </a:spcBef>
            </a:pPr>
            <a:r>
              <a:rPr lang="en-US" b="1" dirty="0"/>
              <a:t>C++</a:t>
            </a:r>
            <a:r>
              <a:rPr lang="en-US" dirty="0"/>
              <a:t>: good choice, but can get tricky when dealing with memory allocation issues and OS dependent</a:t>
            </a:r>
          </a:p>
          <a:p>
            <a:pPr>
              <a:spcBef>
                <a:spcPts val="2100"/>
              </a:spcBef>
            </a:pPr>
            <a:r>
              <a:rPr lang="en-US" b="1" dirty="0"/>
              <a:t>JavaScript</a:t>
            </a:r>
            <a:r>
              <a:rPr lang="en-US" dirty="0"/>
              <a:t>: HELL NO!!! There is a limit to sadism…</a:t>
            </a:r>
          </a:p>
          <a:p>
            <a:pPr>
              <a:spcBef>
                <a:spcPts val="2100"/>
              </a:spcBef>
            </a:pPr>
            <a:r>
              <a:rPr lang="en-US" b="1" dirty="0"/>
              <a:t>Python</a:t>
            </a:r>
            <a:r>
              <a:rPr lang="en-US" dirty="0"/>
              <a:t>: not statically typed</a:t>
            </a:r>
          </a:p>
          <a:p>
            <a:pPr>
              <a:spcBef>
                <a:spcPts val="2100"/>
              </a:spcBef>
            </a:pPr>
            <a:r>
              <a:rPr lang="en-US" b="1" dirty="0"/>
              <a:t>Go</a:t>
            </a:r>
            <a:r>
              <a:rPr lang="en-US" dirty="0"/>
              <a:t>: no </a:t>
            </a:r>
            <a:r>
              <a:rPr lang="en-US" i="1" dirty="0"/>
              <a:t>Generic</a:t>
            </a:r>
            <a:r>
              <a:rPr lang="en-US" dirty="0"/>
              <a:t> types</a:t>
            </a:r>
          </a:p>
        </p:txBody>
      </p:sp>
    </p:spTree>
    <p:extLst>
      <p:ext uri="{BB962C8B-B14F-4D97-AF65-F5344CB8AC3E}">
        <p14:creationId xmlns:p14="http://schemas.microsoft.com/office/powerpoint/2010/main" val="170533732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p:cNvSpPr>
          <p:nvPr>
            <p:ph type="title"/>
          </p:nvPr>
        </p:nvSpPr>
        <p:spPr>
          <a:prstGeom prst="rect">
            <a:avLst/>
          </a:prstGeom>
        </p:spPr>
        <p:txBody>
          <a:bodyPr/>
          <a:lstStyle/>
          <a:p>
            <a:r>
              <a:rPr dirty="0"/>
              <a:t>Contact</a:t>
            </a:r>
          </a:p>
        </p:txBody>
      </p:sp>
      <p:sp>
        <p:nvSpPr>
          <p:cNvPr id="138" name="Shape 138"/>
          <p:cNvSpPr>
            <a:spLocks noGrp="1"/>
          </p:cNvSpPr>
          <p:nvPr>
            <p:ph type="body" idx="1"/>
          </p:nvPr>
        </p:nvSpPr>
        <p:spPr>
          <a:xfrm>
            <a:off x="294467" y="2654299"/>
            <a:ext cx="12274657" cy="6706677"/>
          </a:xfrm>
          <a:prstGeom prst="rect">
            <a:avLst/>
          </a:prstGeom>
        </p:spPr>
        <p:txBody>
          <a:bodyPr>
            <a:normAutofit/>
          </a:bodyPr>
          <a:lstStyle/>
          <a:p>
            <a:r>
              <a:rPr sz="4400" dirty="0"/>
              <a:t>“</a:t>
            </a:r>
            <a:r>
              <a:rPr sz="4400" i="1" dirty="0"/>
              <a:t>Discussion </a:t>
            </a:r>
            <a:r>
              <a:rPr lang="en-US" sz="4400" i="1" dirty="0"/>
              <a:t>F</a:t>
            </a:r>
            <a:r>
              <a:rPr sz="4400" i="1" dirty="0"/>
              <a:t>orum</a:t>
            </a:r>
            <a:r>
              <a:rPr sz="4400" dirty="0"/>
              <a:t>”</a:t>
            </a:r>
            <a:r>
              <a:rPr lang="en-US" sz="4400" dirty="0"/>
              <a:t> on Canvas</a:t>
            </a:r>
            <a:endParaRPr sz="4400" dirty="0"/>
          </a:p>
          <a:p>
            <a:r>
              <a:rPr lang="en-US" sz="4400" dirty="0"/>
              <a:t>F</a:t>
            </a:r>
            <a:r>
              <a:rPr sz="4400" dirty="0"/>
              <a:t>or announcements, and questions of general interest for the whole class</a:t>
            </a:r>
            <a:endParaRPr lang="en-US" sz="4400" dirty="0"/>
          </a:p>
          <a:p>
            <a:r>
              <a:rPr lang="en-US" sz="4400" dirty="0"/>
              <a:t>Use the discussion forum</a:t>
            </a:r>
          </a:p>
          <a:p>
            <a:pPr lvl="1"/>
            <a:r>
              <a:rPr lang="en-US" dirty="0"/>
              <a:t>I prefer to keep communication in Canvas and </a:t>
            </a:r>
            <a:r>
              <a:rPr lang="en-US" dirty="0" err="1"/>
              <a:t>Mattermost</a:t>
            </a:r>
            <a:r>
              <a:rPr lang="en-US" dirty="0"/>
              <a:t>. That way, there’s less of a chance of some messages being lost in the shuffle or otherwise forgotten. </a:t>
            </a:r>
            <a:endParaRPr lang="en-US" i="1" dirty="0"/>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p:cNvSpPr>
          <p:nvPr>
            <p:ph type="title"/>
          </p:nvPr>
        </p:nvSpPr>
        <p:spPr>
          <a:prstGeom prst="rect">
            <a:avLst/>
          </a:prstGeom>
        </p:spPr>
        <p:txBody>
          <a:bodyPr/>
          <a:lstStyle/>
          <a:p>
            <a:r>
              <a:t>If You Skip Class…</a:t>
            </a:r>
          </a:p>
        </p:txBody>
      </p:sp>
      <p:sp>
        <p:nvSpPr>
          <p:cNvPr id="157" name="Shape 157"/>
          <p:cNvSpPr>
            <a:spLocks noGrp="1"/>
          </p:cNvSpPr>
          <p:nvPr>
            <p:ph type="body" idx="1"/>
          </p:nvPr>
        </p:nvSpPr>
        <p:spPr>
          <a:xfrm>
            <a:off x="277465" y="2603500"/>
            <a:ext cx="12449871" cy="6872189"/>
          </a:xfrm>
          <a:prstGeom prst="rect">
            <a:avLst/>
          </a:prstGeom>
        </p:spPr>
        <p:txBody>
          <a:bodyPr/>
          <a:lstStyle/>
          <a:p>
            <a:r>
              <a:rPr lang="en-GB" dirty="0"/>
              <a:t>The course is designed based on your attendance, although no strict checks</a:t>
            </a:r>
          </a:p>
          <a:p>
            <a:r>
              <a:rPr lang="en-GB" dirty="0"/>
              <a:t>Being in class has some benefits: explanations, discussions, questions. </a:t>
            </a:r>
          </a:p>
          <a:p>
            <a:r>
              <a:rPr lang="en-GB" dirty="0"/>
              <a:t>If you skip too many classes, it is </a:t>
            </a:r>
            <a:r>
              <a:rPr lang="en-GB" b="1" dirty="0">
                <a:latin typeface="Helvetica"/>
                <a:ea typeface="Helvetica"/>
                <a:cs typeface="Helvetica"/>
                <a:sym typeface="Helvetica"/>
              </a:rPr>
              <a:t>YOUR </a:t>
            </a:r>
            <a:r>
              <a:rPr lang="en-GB" dirty="0"/>
              <a:t>responsibility to catch up and find out what done in class</a:t>
            </a:r>
          </a:p>
          <a:p>
            <a:pPr lvl="1"/>
            <a:r>
              <a:rPr lang="en-GB" dirty="0"/>
              <a:t>you are adults, after all…</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p:cNvSpPr>
          <p:nvPr>
            <p:ph type="title"/>
          </p:nvPr>
        </p:nvSpPr>
        <p:spPr>
          <a:prstGeom prst="rect">
            <a:avLst/>
          </a:prstGeom>
        </p:spPr>
        <p:txBody>
          <a:bodyPr/>
          <a:lstStyle/>
          <a:p>
            <a:r>
              <a:t>Exams</a:t>
            </a:r>
          </a:p>
        </p:txBody>
      </p:sp>
      <p:sp>
        <p:nvSpPr>
          <p:cNvPr id="160" name="Shape 160"/>
          <p:cNvSpPr>
            <a:spLocks noGrp="1"/>
          </p:cNvSpPr>
          <p:nvPr>
            <p:ph type="body" idx="1"/>
          </p:nvPr>
        </p:nvSpPr>
        <p:spPr>
          <a:xfrm>
            <a:off x="395926" y="2603500"/>
            <a:ext cx="12292552" cy="6710182"/>
          </a:xfrm>
          <a:prstGeom prst="rect">
            <a:avLst/>
          </a:prstGeom>
        </p:spPr>
        <p:txBody>
          <a:bodyPr>
            <a:normAutofit fontScale="92500" lnSpcReduction="20000"/>
          </a:bodyPr>
          <a:lstStyle/>
          <a:p>
            <a:r>
              <a:rPr lang="en-US" dirty="0"/>
              <a:t>3 hour written exam</a:t>
            </a:r>
          </a:p>
          <a:p>
            <a:r>
              <a:rPr lang="en-US" dirty="0"/>
              <a:t>Expect 10 questions/exercises</a:t>
            </a:r>
          </a:p>
          <a:p>
            <a:pPr lvl="1"/>
            <a:r>
              <a:rPr lang="en-US" dirty="0"/>
              <a:t>Based on slides and all code in the repository</a:t>
            </a:r>
          </a:p>
          <a:p>
            <a:pPr lvl="1"/>
            <a:r>
              <a:rPr lang="en-US" dirty="0"/>
              <a:t>Only 1 question from the Advanced Topics</a:t>
            </a:r>
          </a:p>
          <a:p>
            <a:pPr lvl="2"/>
            <a:r>
              <a:rPr lang="en-US" sz="2200" dirty="0"/>
              <a:t>However this does not apply to “</a:t>
            </a:r>
            <a:r>
              <a:rPr lang="en-US" sz="2200" i="1" dirty="0"/>
              <a:t>continuation</a:t>
            </a:r>
            <a:r>
              <a:rPr lang="en-US" sz="2200" dirty="0"/>
              <a:t>” exams, where there can be any number</a:t>
            </a:r>
          </a:p>
          <a:p>
            <a:pPr lvl="1"/>
            <a:r>
              <a:rPr lang="en-US" dirty="0"/>
              <a:t>See mock exams in the Git repository </a:t>
            </a:r>
          </a:p>
          <a:p>
            <a:r>
              <a:rPr lang="en-US" dirty="0"/>
              <a:t>Expect theoretical questions and also the writing of code from scratch (at least 1, but </a:t>
            </a:r>
            <a:r>
              <a:rPr lang="en-US" i="1" dirty="0"/>
              <a:t>usually</a:t>
            </a:r>
            <a:r>
              <a:rPr lang="en-US" dirty="0"/>
              <a:t> no more than 50%)</a:t>
            </a:r>
          </a:p>
          <a:p>
            <a:r>
              <a:rPr lang="en-US" dirty="0"/>
              <a:t>The exam is based on what covered in the </a:t>
            </a:r>
            <a:r>
              <a:rPr lang="en-US" dirty="0" err="1"/>
              <a:t>Git</a:t>
            </a:r>
            <a:r>
              <a:rPr lang="en-US" dirty="0"/>
              <a:t> repository</a:t>
            </a:r>
          </a:p>
          <a:p>
            <a:pPr lvl="1"/>
            <a:r>
              <a:rPr lang="en-US" dirty="0"/>
              <a:t>the book just gives you extra info and clarifications</a:t>
            </a:r>
          </a:p>
          <a:p>
            <a:pPr lvl="1"/>
            <a:r>
              <a:rPr lang="en-US" dirty="0"/>
              <a:t>exam is based on code in the </a:t>
            </a:r>
            <a:r>
              <a:rPr lang="en-US" dirty="0" err="1"/>
              <a:t>Git</a:t>
            </a:r>
            <a:r>
              <a:rPr lang="en-US" dirty="0"/>
              <a:t> repository, NOT the one of the book </a:t>
            </a:r>
            <a:endParaRPr dirty="0"/>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In The Exam</a:t>
            </a:r>
          </a:p>
        </p:txBody>
      </p:sp>
      <p:sp>
        <p:nvSpPr>
          <p:cNvPr id="3" name="Text Placeholder 2"/>
          <p:cNvSpPr>
            <a:spLocks noGrp="1"/>
          </p:cNvSpPr>
          <p:nvPr>
            <p:ph type="body" idx="1"/>
          </p:nvPr>
        </p:nvSpPr>
        <p:spPr>
          <a:xfrm>
            <a:off x="271167" y="2603499"/>
            <a:ext cx="12530433" cy="7019773"/>
          </a:xfrm>
        </p:spPr>
        <p:txBody>
          <a:bodyPr/>
          <a:lstStyle/>
          <a:p>
            <a:r>
              <a:rPr lang="en-US" dirty="0"/>
              <a:t>There are 12 classes which you need to know by heart, and be able to write from scratch</a:t>
            </a:r>
          </a:p>
          <a:p>
            <a:pPr lvl="1"/>
            <a:r>
              <a:rPr lang="en-US" i="1" dirty="0" err="1"/>
              <a:t>MyLinkedList</a:t>
            </a:r>
            <a:r>
              <a:rPr lang="en-US" i="1" dirty="0"/>
              <a:t>, </a:t>
            </a:r>
            <a:r>
              <a:rPr lang="en-US" i="1" dirty="0" err="1"/>
              <a:t>MyStackLinkedList</a:t>
            </a:r>
            <a:r>
              <a:rPr lang="en-US" i="1" dirty="0"/>
              <a:t>, </a:t>
            </a:r>
            <a:r>
              <a:rPr lang="en-US" i="1" dirty="0" err="1"/>
              <a:t>MyQueueArray</a:t>
            </a:r>
            <a:r>
              <a:rPr lang="en-US" i="1" dirty="0"/>
              <a:t>, </a:t>
            </a:r>
            <a:r>
              <a:rPr lang="en-US" i="1" dirty="0" err="1"/>
              <a:t>BubbleSort</a:t>
            </a:r>
            <a:r>
              <a:rPr lang="en-US" i="1" dirty="0"/>
              <a:t>, </a:t>
            </a:r>
            <a:r>
              <a:rPr lang="en-US" i="1" dirty="0" err="1"/>
              <a:t>InsertionSort</a:t>
            </a:r>
            <a:r>
              <a:rPr lang="en-US" i="1" dirty="0"/>
              <a:t>, </a:t>
            </a:r>
            <a:r>
              <a:rPr lang="en-US" i="1" dirty="0" err="1"/>
              <a:t>MergeSort</a:t>
            </a:r>
            <a:r>
              <a:rPr lang="en-US" i="1" dirty="0"/>
              <a:t>, </a:t>
            </a:r>
            <a:r>
              <a:rPr lang="en-US" i="1" dirty="0" err="1"/>
              <a:t>QuickSort</a:t>
            </a:r>
            <a:r>
              <a:rPr lang="en-US" i="1" dirty="0"/>
              <a:t>, </a:t>
            </a:r>
            <a:r>
              <a:rPr lang="en-US" i="1" dirty="0" err="1"/>
              <a:t>MyMapBinarySearchTree</a:t>
            </a:r>
            <a:r>
              <a:rPr lang="en-US" i="1" dirty="0"/>
              <a:t>, </a:t>
            </a:r>
            <a:r>
              <a:rPr lang="en-US" i="1" dirty="0" err="1"/>
              <a:t>MyHashMapWithLists</a:t>
            </a:r>
            <a:r>
              <a:rPr lang="en-US" i="1" dirty="0"/>
              <a:t>, </a:t>
            </a:r>
            <a:r>
              <a:rPr lang="en-US" i="1" dirty="0" err="1"/>
              <a:t>MyStreamSupport</a:t>
            </a:r>
            <a:r>
              <a:rPr lang="en-US" i="1" dirty="0"/>
              <a:t>, </a:t>
            </a:r>
            <a:r>
              <a:rPr lang="en-US" i="1" dirty="0" err="1"/>
              <a:t>UndirectedGraph</a:t>
            </a:r>
            <a:r>
              <a:rPr lang="en-US" i="1" dirty="0"/>
              <a:t>, </a:t>
            </a:r>
            <a:r>
              <a:rPr lang="en-US" i="1" dirty="0" err="1"/>
              <a:t>TextSearchKMP</a:t>
            </a:r>
            <a:endParaRPr lang="en-US" i="1" dirty="0"/>
          </a:p>
          <a:p>
            <a:pPr lvl="1"/>
            <a:r>
              <a:rPr lang="en-US" dirty="0"/>
              <a:t>In the exercises, you will be asked to write them on paper</a:t>
            </a:r>
          </a:p>
          <a:p>
            <a:pPr lvl="1"/>
            <a:r>
              <a:rPr lang="en-US" dirty="0"/>
              <a:t>You can expect 1-5 of them ending up in the exam</a:t>
            </a:r>
          </a:p>
          <a:p>
            <a:r>
              <a:rPr lang="en-US" dirty="0"/>
              <a:t>Note: you can still get questions from any of the code in the repository</a:t>
            </a:r>
          </a:p>
          <a:p>
            <a:pPr lvl="1"/>
            <a:r>
              <a:rPr lang="en-US" dirty="0"/>
              <a:t>but </a:t>
            </a:r>
            <a:r>
              <a:rPr lang="en-US" i="1" dirty="0"/>
              <a:t>usually</a:t>
            </a:r>
            <a:r>
              <a:rPr lang="en-US" dirty="0"/>
              <a:t> in those cases it is just to complete the code from a starting snippet, or find bugs in them</a:t>
            </a:r>
          </a:p>
        </p:txBody>
      </p:sp>
    </p:spTree>
    <p:extLst>
      <p:ext uri="{BB962C8B-B14F-4D97-AF65-F5344CB8AC3E}">
        <p14:creationId xmlns:p14="http://schemas.microsoft.com/office/powerpoint/2010/main" val="60956833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44500"/>
            <a:ext cx="6188529" cy="2159000"/>
          </a:xfrm>
        </p:spPr>
        <p:txBody>
          <a:bodyPr/>
          <a:lstStyle/>
          <a:p>
            <a:r>
              <a:rPr lang="en-US" dirty="0"/>
              <a:t>Difficulty</a:t>
            </a:r>
          </a:p>
        </p:txBody>
      </p:sp>
      <p:sp>
        <p:nvSpPr>
          <p:cNvPr id="3" name="Text Placeholder 2"/>
          <p:cNvSpPr>
            <a:spLocks noGrp="1"/>
          </p:cNvSpPr>
          <p:nvPr>
            <p:ph type="body" idx="1"/>
          </p:nvPr>
        </p:nvSpPr>
        <p:spPr>
          <a:xfrm>
            <a:off x="309966" y="2603499"/>
            <a:ext cx="12491634" cy="6896962"/>
          </a:xfrm>
        </p:spPr>
        <p:txBody>
          <a:bodyPr>
            <a:normAutofit/>
          </a:bodyPr>
          <a:lstStyle/>
          <a:p>
            <a:r>
              <a:rPr lang="en-US" dirty="0"/>
              <a:t>This is a </a:t>
            </a:r>
            <a:r>
              <a:rPr lang="en-US" b="1" dirty="0"/>
              <a:t>difficult</a:t>
            </a:r>
            <a:r>
              <a:rPr lang="en-US" dirty="0"/>
              <a:t> course, more difficult than what you might be used to and expect</a:t>
            </a:r>
          </a:p>
          <a:p>
            <a:pPr lvl="1"/>
            <a:r>
              <a:rPr lang="en-US" dirty="0"/>
              <a:t>likely this is the most difficult course you will have during your degree</a:t>
            </a:r>
          </a:p>
          <a:p>
            <a:r>
              <a:rPr lang="en-US" dirty="0"/>
              <a:t>Not uncommon that </a:t>
            </a:r>
            <a:r>
              <a:rPr lang="en-US" i="1" dirty="0"/>
              <a:t>many</a:t>
            </a:r>
            <a:r>
              <a:rPr lang="en-US" dirty="0"/>
              <a:t> students </a:t>
            </a:r>
            <a:r>
              <a:rPr lang="en-US" b="1" dirty="0"/>
              <a:t>fail</a:t>
            </a:r>
            <a:r>
              <a:rPr lang="en-US" dirty="0"/>
              <a:t> the exam</a:t>
            </a:r>
          </a:p>
          <a:p>
            <a:r>
              <a:rPr lang="en-US" dirty="0"/>
              <a:t>You need to study </a:t>
            </a:r>
            <a:r>
              <a:rPr lang="en-US" b="1" dirty="0"/>
              <a:t>each week</a:t>
            </a:r>
            <a:r>
              <a:rPr lang="en-US" dirty="0"/>
              <a:t>, and do </a:t>
            </a:r>
            <a:r>
              <a:rPr lang="en-US" b="1" dirty="0"/>
              <a:t>all</a:t>
            </a:r>
            <a:r>
              <a:rPr lang="en-US" dirty="0"/>
              <a:t> the exercises</a:t>
            </a:r>
          </a:p>
          <a:p>
            <a:r>
              <a:rPr lang="en-US" dirty="0"/>
              <a:t>Forget trying to learn it in just a couple of weeks/days before the exam</a:t>
            </a:r>
            <a:r>
              <a:rPr lang="mr-IN" dirty="0"/>
              <a:t>…</a:t>
            </a:r>
            <a:endParaRPr lang="en-US" dirty="0"/>
          </a:p>
          <a:p>
            <a:pPr lvl="1"/>
            <a:r>
              <a:rPr lang="en-US" dirty="0"/>
              <a:t>Cramming does </a:t>
            </a:r>
            <a:r>
              <a:rPr lang="en-US" b="1" dirty="0"/>
              <a:t>NOT</a:t>
            </a:r>
            <a:r>
              <a:rPr lang="en-US" dirty="0"/>
              <a:t> work for programming (or non-memorization tasks in general)</a:t>
            </a:r>
          </a:p>
        </p:txBody>
      </p:sp>
      <p:pic>
        <p:nvPicPr>
          <p:cNvPr id="1026" name="Picture 2" descr="Image result for shall not pass ex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0082" y="357288"/>
            <a:ext cx="4161518" cy="2333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37352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Exam Results</a:t>
            </a:r>
          </a:p>
        </p:txBody>
      </p:sp>
      <p:sp>
        <p:nvSpPr>
          <p:cNvPr id="3" name="Text Placeholder 2"/>
          <p:cNvSpPr>
            <a:spLocks noGrp="1"/>
          </p:cNvSpPr>
          <p:nvPr>
            <p:ph type="body" idx="1"/>
          </p:nvPr>
        </p:nvSpPr>
        <p:spPr>
          <a:xfrm>
            <a:off x="239636" y="2603499"/>
            <a:ext cx="12637638" cy="6981935"/>
          </a:xfrm>
        </p:spPr>
        <p:txBody>
          <a:bodyPr>
            <a:normAutofit fontScale="92500" lnSpcReduction="10000"/>
          </a:bodyPr>
          <a:lstStyle/>
          <a:p>
            <a:r>
              <a:rPr lang="en-US" b="1" dirty="0"/>
              <a:t>40%</a:t>
            </a:r>
            <a:r>
              <a:rPr lang="en-US" dirty="0"/>
              <a:t> score for </a:t>
            </a:r>
            <a:r>
              <a:rPr lang="en-US" b="1" dirty="0"/>
              <a:t>E</a:t>
            </a:r>
            <a:r>
              <a:rPr lang="en-US" dirty="0"/>
              <a:t>, and </a:t>
            </a:r>
            <a:r>
              <a:rPr lang="en-US" b="1" dirty="0"/>
              <a:t>90%</a:t>
            </a:r>
            <a:r>
              <a:rPr lang="en-US" dirty="0"/>
              <a:t> for </a:t>
            </a:r>
            <a:r>
              <a:rPr lang="en-US" b="1" dirty="0"/>
              <a:t>A</a:t>
            </a:r>
          </a:p>
          <a:p>
            <a:r>
              <a:rPr lang="en-US" dirty="0"/>
              <a:t>But that would usually mean </a:t>
            </a:r>
            <a:r>
              <a:rPr lang="en-US" b="1" dirty="0"/>
              <a:t>60%-80% </a:t>
            </a:r>
            <a:r>
              <a:rPr lang="en-US" dirty="0"/>
              <a:t>of students get an </a:t>
            </a:r>
            <a:r>
              <a:rPr lang="en-US" b="1" dirty="0"/>
              <a:t>F</a:t>
            </a:r>
            <a:r>
              <a:rPr lang="en-US" dirty="0"/>
              <a:t>, and top grade is a </a:t>
            </a:r>
            <a:r>
              <a:rPr lang="en-US" b="1" dirty="0"/>
              <a:t>C</a:t>
            </a:r>
            <a:r>
              <a:rPr lang="en-US" dirty="0"/>
              <a:t>, as </a:t>
            </a:r>
            <a:r>
              <a:rPr lang="en-US" i="1" dirty="0"/>
              <a:t>most students underestimate this course</a:t>
            </a:r>
          </a:p>
          <a:p>
            <a:pPr lvl="1"/>
            <a:r>
              <a:rPr lang="en-US" dirty="0" err="1"/>
              <a:t>eg</a:t>
            </a:r>
            <a:r>
              <a:rPr lang="en-US" dirty="0"/>
              <a:t>, naively believe that can start studying just few days/weeks before the exam</a:t>
            </a:r>
          </a:p>
          <a:p>
            <a:r>
              <a:rPr lang="en-US" b="1" dirty="0"/>
              <a:t>Rescaling</a:t>
            </a:r>
            <a:r>
              <a:rPr lang="en-US" dirty="0"/>
              <a:t>: usually </a:t>
            </a:r>
            <a:r>
              <a:rPr lang="en-US" i="1" dirty="0"/>
              <a:t>not failing </a:t>
            </a:r>
            <a:r>
              <a:rPr lang="en-US" dirty="0"/>
              <a:t>more than </a:t>
            </a:r>
            <a:r>
              <a:rPr lang="en-US" b="1" dirty="0"/>
              <a:t>50%</a:t>
            </a:r>
            <a:r>
              <a:rPr lang="en-US" dirty="0"/>
              <a:t> of students, and top scores get an </a:t>
            </a:r>
            <a:r>
              <a:rPr lang="en-US" b="1" dirty="0"/>
              <a:t>A</a:t>
            </a:r>
          </a:p>
          <a:p>
            <a:pPr lvl="1"/>
            <a:r>
              <a:rPr lang="en-US" dirty="0" err="1"/>
              <a:t>eg</a:t>
            </a:r>
            <a:r>
              <a:rPr lang="en-US" dirty="0"/>
              <a:t>, typically after rescaling, </a:t>
            </a:r>
            <a:r>
              <a:rPr lang="en-US" b="1" dirty="0"/>
              <a:t>25%</a:t>
            </a:r>
            <a:r>
              <a:rPr lang="en-US" dirty="0"/>
              <a:t> for </a:t>
            </a:r>
            <a:r>
              <a:rPr lang="en-US" b="1" dirty="0"/>
              <a:t>E</a:t>
            </a:r>
            <a:r>
              <a:rPr lang="en-US" dirty="0"/>
              <a:t>, and </a:t>
            </a:r>
            <a:r>
              <a:rPr lang="en-US" b="1" dirty="0"/>
              <a:t>75%</a:t>
            </a:r>
            <a:r>
              <a:rPr lang="en-US" dirty="0"/>
              <a:t> for </a:t>
            </a:r>
            <a:r>
              <a:rPr lang="en-US" b="1" dirty="0"/>
              <a:t>A</a:t>
            </a:r>
            <a:r>
              <a:rPr lang="en-US" dirty="0"/>
              <a:t> </a:t>
            </a:r>
          </a:p>
          <a:p>
            <a:pPr lvl="1"/>
            <a:r>
              <a:rPr lang="en-US" dirty="0"/>
              <a:t>Rescaling does </a:t>
            </a:r>
            <a:r>
              <a:rPr lang="en-US" b="1" dirty="0"/>
              <a:t>NOT</a:t>
            </a:r>
            <a:r>
              <a:rPr lang="en-US" dirty="0"/>
              <a:t> apply to “</a:t>
            </a:r>
            <a:r>
              <a:rPr lang="en-US" i="1" dirty="0"/>
              <a:t>continuation</a:t>
            </a:r>
            <a:r>
              <a:rPr lang="en-US" dirty="0"/>
              <a:t>” exams</a:t>
            </a:r>
          </a:p>
          <a:p>
            <a:r>
              <a:rPr lang="en-US" i="1" dirty="0"/>
              <a:t>Strongly suggest to have a chat with students that have taken this course before</a:t>
            </a:r>
          </a:p>
        </p:txBody>
      </p:sp>
    </p:spTree>
    <p:extLst>
      <p:ext uri="{BB962C8B-B14F-4D97-AF65-F5344CB8AC3E}">
        <p14:creationId xmlns:p14="http://schemas.microsoft.com/office/powerpoint/2010/main" val="347132023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011F05-1B2E-804D-9725-508E118E7A8C}"/>
              </a:ext>
            </a:extLst>
          </p:cNvPr>
          <p:cNvSpPr>
            <a:spLocks noGrp="1"/>
          </p:cNvSpPr>
          <p:nvPr>
            <p:ph type="body" idx="1"/>
          </p:nvPr>
        </p:nvSpPr>
        <p:spPr>
          <a:xfrm>
            <a:off x="335665" y="162047"/>
            <a:ext cx="12303889" cy="5671594"/>
          </a:xfrm>
        </p:spPr>
        <p:txBody>
          <a:bodyPr/>
          <a:lstStyle/>
          <a:p>
            <a:r>
              <a:rPr lang="en-US" dirty="0"/>
              <a:t>If you study </a:t>
            </a:r>
            <a:r>
              <a:rPr lang="en-US" b="1" dirty="0"/>
              <a:t>EVERY WEEK </a:t>
            </a:r>
            <a:r>
              <a:rPr lang="en-US" dirty="0"/>
              <a:t>and do </a:t>
            </a:r>
            <a:r>
              <a:rPr lang="en-US" b="1" dirty="0"/>
              <a:t>ALL</a:t>
            </a:r>
            <a:r>
              <a:rPr lang="en-US" dirty="0"/>
              <a:t> the exercises, you should not have problems to at least pass</a:t>
            </a:r>
          </a:p>
          <a:p>
            <a:r>
              <a:rPr lang="en-US" b="1" dirty="0"/>
              <a:t>Failing 50% </a:t>
            </a:r>
            <a:r>
              <a:rPr lang="en-US" dirty="0"/>
              <a:t>of the students is a PAIN, as I will end up having more </a:t>
            </a:r>
            <a:r>
              <a:rPr lang="en-US" i="1" dirty="0"/>
              <a:t>continuation exams</a:t>
            </a:r>
            <a:r>
              <a:rPr lang="en-US" dirty="0"/>
              <a:t> to mark…</a:t>
            </a:r>
          </a:p>
          <a:p>
            <a:r>
              <a:rPr lang="en-US" dirty="0"/>
              <a:t>Your second year is going to be completely different from the first… </a:t>
            </a:r>
            <a:r>
              <a:rPr lang="en-US" b="1" dirty="0"/>
              <a:t>DO NOT UNDERESTIMATE YOUR COURSES THIS SEMESTER!!!</a:t>
            </a:r>
          </a:p>
        </p:txBody>
      </p:sp>
      <p:pic>
        <p:nvPicPr>
          <p:cNvPr id="4" name="Picture 3">
            <a:extLst>
              <a:ext uri="{FF2B5EF4-FFF2-40B4-BE49-F238E27FC236}">
                <a16:creationId xmlns:a16="http://schemas.microsoft.com/office/drawing/2014/main" id="{0E36531A-23B5-8C46-8F62-D65B98325A98}"/>
              </a:ext>
            </a:extLst>
          </p:cNvPr>
          <p:cNvPicPr>
            <a:picLocks noChangeAspect="1"/>
          </p:cNvPicPr>
          <p:nvPr/>
        </p:nvPicPr>
        <p:blipFill>
          <a:blip r:embed="rId2"/>
          <a:stretch>
            <a:fillRect/>
          </a:stretch>
        </p:blipFill>
        <p:spPr>
          <a:xfrm>
            <a:off x="6150971" y="5833641"/>
            <a:ext cx="6488583" cy="3624482"/>
          </a:xfrm>
          <a:prstGeom prst="rect">
            <a:avLst/>
          </a:prstGeom>
        </p:spPr>
      </p:pic>
    </p:spTree>
    <p:extLst>
      <p:ext uri="{BB962C8B-B14F-4D97-AF65-F5344CB8AC3E}">
        <p14:creationId xmlns:p14="http://schemas.microsoft.com/office/powerpoint/2010/main" val="290913615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Arrays and Lists</a:t>
            </a:r>
          </a:p>
        </p:txBody>
      </p:sp>
    </p:spTree>
    <p:extLst>
      <p:ext uri="{BB962C8B-B14F-4D97-AF65-F5344CB8AC3E}">
        <p14:creationId xmlns:p14="http://schemas.microsoft.com/office/powerpoint/2010/main" val="89880839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Containers</a:t>
            </a:r>
          </a:p>
        </p:txBody>
      </p:sp>
      <p:sp>
        <p:nvSpPr>
          <p:cNvPr id="4" name="Text Placeholder 3"/>
          <p:cNvSpPr>
            <a:spLocks noGrp="1"/>
          </p:cNvSpPr>
          <p:nvPr>
            <p:ph type="body" idx="1"/>
          </p:nvPr>
        </p:nvSpPr>
        <p:spPr>
          <a:xfrm>
            <a:off x="395925" y="2603499"/>
            <a:ext cx="12367967" cy="6955280"/>
          </a:xfrm>
        </p:spPr>
        <p:txBody>
          <a:bodyPr/>
          <a:lstStyle/>
          <a:p>
            <a:r>
              <a:rPr lang="en-US" dirty="0"/>
              <a:t>When writing programs, need to manipulate data</a:t>
            </a:r>
          </a:p>
          <a:p>
            <a:pPr lvl="1"/>
            <a:r>
              <a:rPr lang="en-US" dirty="0"/>
              <a:t>e.g., adding songs to a playlist</a:t>
            </a:r>
          </a:p>
          <a:p>
            <a:pPr lvl="1"/>
            <a:r>
              <a:rPr lang="en-US" dirty="0"/>
              <a:t>e.g., adding an item on a shopping cart like on Amazon</a:t>
            </a:r>
          </a:p>
          <a:p>
            <a:r>
              <a:rPr lang="en-US" i="1" dirty="0"/>
              <a:t>Adding</a:t>
            </a:r>
            <a:r>
              <a:rPr lang="en-US" dirty="0"/>
              <a:t>, </a:t>
            </a:r>
            <a:r>
              <a:rPr lang="en-US" i="1" dirty="0"/>
              <a:t>removing</a:t>
            </a:r>
            <a:r>
              <a:rPr lang="en-US" dirty="0"/>
              <a:t> and </a:t>
            </a:r>
            <a:r>
              <a:rPr lang="en-US" i="1" dirty="0"/>
              <a:t>searching</a:t>
            </a:r>
            <a:r>
              <a:rPr lang="en-US" dirty="0"/>
              <a:t> for elements</a:t>
            </a:r>
          </a:p>
          <a:p>
            <a:r>
              <a:rPr lang="en-US" dirty="0"/>
              <a:t>Different </a:t>
            </a:r>
            <a:r>
              <a:rPr lang="en-US" i="1" dirty="0"/>
              <a:t>data structures</a:t>
            </a:r>
            <a:r>
              <a:rPr lang="en-US" dirty="0"/>
              <a:t> with different properties</a:t>
            </a:r>
          </a:p>
          <a:p>
            <a:r>
              <a:rPr lang="en-US" dirty="0"/>
              <a:t>In this course, we will see </a:t>
            </a:r>
            <a:r>
              <a:rPr lang="en-US" b="1" dirty="0"/>
              <a:t>Arrays</a:t>
            </a:r>
            <a:r>
              <a:rPr lang="en-US" dirty="0"/>
              <a:t>, </a:t>
            </a:r>
            <a:r>
              <a:rPr lang="en-US" b="1" dirty="0"/>
              <a:t>Lists</a:t>
            </a:r>
            <a:r>
              <a:rPr lang="en-US" dirty="0"/>
              <a:t>, </a:t>
            </a:r>
            <a:r>
              <a:rPr lang="en-US" b="1" dirty="0"/>
              <a:t>Maps</a:t>
            </a:r>
            <a:r>
              <a:rPr lang="en-US" dirty="0"/>
              <a:t>, </a:t>
            </a:r>
            <a:r>
              <a:rPr lang="en-US" b="1" dirty="0"/>
              <a:t>Sets</a:t>
            </a:r>
            <a:r>
              <a:rPr lang="en-US" dirty="0"/>
              <a:t> and </a:t>
            </a:r>
            <a:r>
              <a:rPr lang="en-US" b="1" dirty="0"/>
              <a:t>Graphs</a:t>
            </a:r>
            <a:r>
              <a:rPr lang="en-US" dirty="0"/>
              <a:t>  </a:t>
            </a:r>
          </a:p>
        </p:txBody>
      </p:sp>
    </p:spTree>
    <p:extLst>
      <p:ext uri="{BB962C8B-B14F-4D97-AF65-F5344CB8AC3E}">
        <p14:creationId xmlns:p14="http://schemas.microsoft.com/office/powerpoint/2010/main" val="90160392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Arrays</a:t>
            </a:r>
          </a:p>
        </p:txBody>
      </p:sp>
      <p:sp>
        <p:nvSpPr>
          <p:cNvPr id="3" name="Text Placeholder 2"/>
          <p:cNvSpPr>
            <a:spLocks noGrp="1"/>
          </p:cNvSpPr>
          <p:nvPr>
            <p:ph type="body" idx="1"/>
          </p:nvPr>
        </p:nvSpPr>
        <p:spPr>
          <a:xfrm>
            <a:off x="511628" y="4996205"/>
            <a:ext cx="12137571" cy="4474365"/>
          </a:xfrm>
        </p:spPr>
        <p:txBody>
          <a:bodyPr>
            <a:normAutofit/>
          </a:bodyPr>
          <a:lstStyle/>
          <a:p>
            <a:pPr>
              <a:spcBef>
                <a:spcPts val="2400"/>
              </a:spcBef>
            </a:pPr>
            <a:r>
              <a:rPr lang="en-US" dirty="0"/>
              <a:t>Easy, direct access to all elements</a:t>
            </a:r>
          </a:p>
          <a:p>
            <a:pPr>
              <a:spcBef>
                <a:spcPts val="2400"/>
              </a:spcBef>
            </a:pPr>
            <a:r>
              <a:rPr lang="en-US" dirty="0"/>
              <a:t>Possible issues when deleting elements (</a:t>
            </a:r>
            <a:r>
              <a:rPr lang="en-US" dirty="0" err="1"/>
              <a:t>ie</a:t>
            </a:r>
            <a:r>
              <a:rPr lang="en-US" dirty="0"/>
              <a:t> holes)</a:t>
            </a:r>
          </a:p>
          <a:p>
            <a:pPr>
              <a:spcBef>
                <a:spcPts val="2400"/>
              </a:spcBef>
            </a:pPr>
            <a:r>
              <a:rPr lang="en-US" dirty="0"/>
              <a:t>Fixed size, decided at creation</a:t>
            </a:r>
          </a:p>
          <a:p>
            <a:pPr lvl="1">
              <a:spcBef>
                <a:spcPts val="2400"/>
              </a:spcBef>
            </a:pPr>
            <a:r>
              <a:rPr lang="en-US" dirty="0"/>
              <a:t>If you create it for 10 elements, but then you need 11, you would need to create a new array</a:t>
            </a:r>
          </a:p>
          <a:p>
            <a:pPr>
              <a:spcBef>
                <a:spcPts val="2400"/>
              </a:spcBef>
            </a:pPr>
            <a:r>
              <a:rPr lang="en-US" dirty="0"/>
              <a:t>Arrays are low-level constructs of Java language</a:t>
            </a:r>
          </a:p>
        </p:txBody>
      </p:sp>
      <p:sp>
        <p:nvSpPr>
          <p:cNvPr id="7" name="Rectangle 3"/>
          <p:cNvSpPr>
            <a:spLocks noChangeArrowheads="1"/>
          </p:cNvSpPr>
          <p:nvPr/>
        </p:nvSpPr>
        <p:spPr bwMode="auto">
          <a:xfrm>
            <a:off x="669303" y="2881018"/>
            <a:ext cx="5505253"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int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array = </a:t>
            </a:r>
            <a:r>
              <a:rPr kumimoji="0" lang="en-US" altLang="en-US" sz="2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28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int</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array[</a:t>
            </a:r>
            <a:r>
              <a:rPr kumimoji="0" lang="en-US" altLang="en-US" sz="28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lang="en-US" altLang="en-US" sz="2800" dirty="0">
                <a:solidFill>
                  <a:srgbClr val="0000FF"/>
                </a:solidFill>
                <a:latin typeface="Courier New" panose="02070309020205020404" pitchFamily="49" charset="0"/>
                <a:cs typeface="Courier New" panose="02070309020205020404" pitchFamily="49" charset="0"/>
              </a:rPr>
              <a:t>5</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array[</a:t>
            </a:r>
            <a:r>
              <a:rPr kumimoji="0" lang="en-US" altLang="en-US" sz="28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lang="en-US" altLang="en-US" sz="2800" dirty="0">
                <a:latin typeface="Courier New" panose="02070309020205020404" pitchFamily="49" charset="0"/>
                <a:cs typeface="Courier New" panose="02070309020205020404" pitchFamily="49" charset="0"/>
              </a:rPr>
              <a:t>3</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13540329"/>
              </p:ext>
            </p:extLst>
          </p:nvPr>
        </p:nvGraphicFramePr>
        <p:xfrm>
          <a:off x="7541442" y="3116315"/>
          <a:ext cx="4656843" cy="1036320"/>
        </p:xfrm>
        <a:graphic>
          <a:graphicData uri="http://schemas.openxmlformats.org/drawingml/2006/table">
            <a:tbl>
              <a:tblPr firstRow="1" bandRow="1">
                <a:tableStyleId>{69C7853C-536D-4A76-A0AE-DD22124D55A5}</a:tableStyleId>
              </a:tblPr>
              <a:tblGrid>
                <a:gridCol w="1552281">
                  <a:extLst>
                    <a:ext uri="{9D8B030D-6E8A-4147-A177-3AD203B41FA5}">
                      <a16:colId xmlns:a16="http://schemas.microsoft.com/office/drawing/2014/main" val="1107130655"/>
                    </a:ext>
                  </a:extLst>
                </a:gridCol>
                <a:gridCol w="1552281">
                  <a:extLst>
                    <a:ext uri="{9D8B030D-6E8A-4147-A177-3AD203B41FA5}">
                      <a16:colId xmlns:a16="http://schemas.microsoft.com/office/drawing/2014/main" val="157195532"/>
                    </a:ext>
                  </a:extLst>
                </a:gridCol>
                <a:gridCol w="1552281">
                  <a:extLst>
                    <a:ext uri="{9D8B030D-6E8A-4147-A177-3AD203B41FA5}">
                      <a16:colId xmlns:a16="http://schemas.microsoft.com/office/drawing/2014/main" val="4177125647"/>
                    </a:ext>
                  </a:extLst>
                </a:gridCol>
              </a:tblGrid>
              <a:tr h="441116">
                <a:tc>
                  <a:txBody>
                    <a:bodyPr/>
                    <a:lstStyle/>
                    <a:p>
                      <a:r>
                        <a:rPr lang="en-US" sz="2800" dirty="0"/>
                        <a:t>[0]</a:t>
                      </a:r>
                    </a:p>
                  </a:txBody>
                  <a:tcPr/>
                </a:tc>
                <a:tc>
                  <a:txBody>
                    <a:bodyPr/>
                    <a:lstStyle/>
                    <a:p>
                      <a:r>
                        <a:rPr lang="en-US" sz="2800" dirty="0"/>
                        <a:t>[1]</a:t>
                      </a:r>
                    </a:p>
                  </a:txBody>
                  <a:tcPr/>
                </a:tc>
                <a:tc>
                  <a:txBody>
                    <a:bodyPr/>
                    <a:lstStyle/>
                    <a:p>
                      <a:r>
                        <a:rPr lang="en-US" sz="2800" dirty="0"/>
                        <a:t>[2]</a:t>
                      </a:r>
                    </a:p>
                  </a:txBody>
                  <a:tcPr/>
                </a:tc>
                <a:extLst>
                  <a:ext uri="{0D108BD9-81ED-4DB2-BD59-A6C34878D82A}">
                    <a16:rowId xmlns:a16="http://schemas.microsoft.com/office/drawing/2014/main" val="1553169375"/>
                  </a:ext>
                </a:extLst>
              </a:tr>
              <a:tr h="441116">
                <a:tc>
                  <a:txBody>
                    <a:bodyPr/>
                    <a:lstStyle/>
                    <a:p>
                      <a:r>
                        <a:rPr lang="en-US" sz="2800" dirty="0"/>
                        <a:t>5</a:t>
                      </a:r>
                    </a:p>
                  </a:txBody>
                  <a:tcPr/>
                </a:tc>
                <a:tc>
                  <a:txBody>
                    <a:bodyPr/>
                    <a:lstStyle/>
                    <a:p>
                      <a:r>
                        <a:rPr lang="en-US" sz="2800" dirty="0"/>
                        <a:t>3</a:t>
                      </a:r>
                    </a:p>
                  </a:txBody>
                  <a:tcPr/>
                </a:tc>
                <a:tc>
                  <a:txBody>
                    <a:bodyPr/>
                    <a:lstStyle/>
                    <a:p>
                      <a:r>
                        <a:rPr lang="en-US" sz="2800" dirty="0"/>
                        <a:t>0</a:t>
                      </a:r>
                    </a:p>
                  </a:txBody>
                  <a:tcPr/>
                </a:tc>
                <a:extLst>
                  <a:ext uri="{0D108BD9-81ED-4DB2-BD59-A6C34878D82A}">
                    <a16:rowId xmlns:a16="http://schemas.microsoft.com/office/drawing/2014/main" val="551676888"/>
                  </a:ext>
                </a:extLst>
              </a:tr>
            </a:tbl>
          </a:graphicData>
        </a:graphic>
      </p:graphicFrame>
    </p:spTree>
    <p:extLst>
      <p:ext uri="{BB962C8B-B14F-4D97-AF65-F5344CB8AC3E}">
        <p14:creationId xmlns:p14="http://schemas.microsoft.com/office/powerpoint/2010/main" val="328723434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44500"/>
            <a:ext cx="11099800" cy="1286329"/>
          </a:xfrm>
        </p:spPr>
        <p:txBody>
          <a:bodyPr>
            <a:normAutofit fontScale="90000"/>
          </a:bodyPr>
          <a:lstStyle/>
          <a:p>
            <a:r>
              <a:rPr lang="en-US" dirty="0"/>
              <a:t>Lists</a:t>
            </a:r>
          </a:p>
        </p:txBody>
      </p:sp>
      <p:sp>
        <p:nvSpPr>
          <p:cNvPr id="3" name="Text Placeholder 2"/>
          <p:cNvSpPr>
            <a:spLocks noGrp="1"/>
          </p:cNvSpPr>
          <p:nvPr>
            <p:ph type="body" idx="1"/>
          </p:nvPr>
        </p:nvSpPr>
        <p:spPr>
          <a:xfrm>
            <a:off x="446314" y="2188029"/>
            <a:ext cx="12344400" cy="7424057"/>
          </a:xfrm>
        </p:spPr>
        <p:txBody>
          <a:bodyPr>
            <a:normAutofit/>
          </a:bodyPr>
          <a:lstStyle/>
          <a:p>
            <a:r>
              <a:rPr lang="en-US" dirty="0"/>
              <a:t>Conceptually like arrays, but </a:t>
            </a:r>
            <a:r>
              <a:rPr lang="en-US" b="1" dirty="0"/>
              <a:t>no fixed size</a:t>
            </a:r>
          </a:p>
          <a:p>
            <a:pPr lvl="1"/>
            <a:r>
              <a:rPr lang="en-US" dirty="0" err="1"/>
              <a:t>ie</a:t>
            </a:r>
            <a:r>
              <a:rPr lang="en-US" dirty="0"/>
              <a:t>, you can add as many elements as you want, as long as you have enough memory</a:t>
            </a:r>
          </a:p>
          <a:p>
            <a:r>
              <a:rPr lang="en-US" b="1" dirty="0"/>
              <a:t>Ordered</a:t>
            </a:r>
            <a:r>
              <a:rPr lang="en-US" dirty="0"/>
              <a:t> sequence of elements, from index 0 to N-1</a:t>
            </a:r>
          </a:p>
          <a:p>
            <a:pPr lvl="1"/>
            <a:r>
              <a:rPr lang="en-US" dirty="0"/>
              <a:t>can have duplicates</a:t>
            </a:r>
          </a:p>
          <a:p>
            <a:r>
              <a:rPr lang="en-US" dirty="0"/>
              <a:t>Lists (and all data structures will see in this course) are Java objects, and not treated specially like arrays</a:t>
            </a:r>
          </a:p>
        </p:txBody>
      </p:sp>
    </p:spTree>
    <p:extLst>
      <p:ext uri="{BB962C8B-B14F-4D97-AF65-F5344CB8AC3E}">
        <p14:creationId xmlns:p14="http://schemas.microsoft.com/office/powerpoint/2010/main" val="31609103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p:cNvSpPr>
          <p:nvPr>
            <p:ph type="title"/>
          </p:nvPr>
        </p:nvSpPr>
        <p:spPr>
          <a:prstGeom prst="rect">
            <a:avLst/>
          </a:prstGeom>
        </p:spPr>
        <p:txBody>
          <a:bodyPr/>
          <a:lstStyle/>
          <a:p>
            <a:r>
              <a:t>Course Info</a:t>
            </a:r>
          </a:p>
        </p:txBody>
      </p:sp>
      <p:sp>
        <p:nvSpPr>
          <p:cNvPr id="141" name="Shape 141"/>
          <p:cNvSpPr>
            <a:spLocks noGrp="1"/>
          </p:cNvSpPr>
          <p:nvPr>
            <p:ph type="body" idx="1"/>
          </p:nvPr>
        </p:nvSpPr>
        <p:spPr>
          <a:xfrm>
            <a:off x="400049" y="2603500"/>
            <a:ext cx="12163425" cy="6286500"/>
          </a:xfrm>
          <a:prstGeom prst="rect">
            <a:avLst/>
          </a:prstGeom>
        </p:spPr>
        <p:txBody>
          <a:bodyPr/>
          <a:lstStyle/>
          <a:p>
            <a:r>
              <a:rPr dirty="0"/>
              <a:t>12 lessons, </a:t>
            </a:r>
            <a:r>
              <a:rPr lang="en-US" dirty="0"/>
              <a:t>once </a:t>
            </a:r>
            <a:r>
              <a:rPr dirty="0"/>
              <a:t>a weak</a:t>
            </a:r>
            <a:endParaRPr lang="en-US" dirty="0"/>
          </a:p>
          <a:p>
            <a:r>
              <a:rPr lang="en-US" dirty="0"/>
              <a:t>Class 1-9: </a:t>
            </a:r>
            <a:r>
              <a:rPr lang="en-US" i="1" dirty="0"/>
              <a:t>Foundation</a:t>
            </a:r>
            <a:r>
              <a:rPr lang="en-US" dirty="0"/>
              <a:t>, algorithms and data structures that all of you will need to know if you are going to work as a developer/programmer/engineer/etc.</a:t>
            </a:r>
          </a:p>
          <a:p>
            <a:r>
              <a:rPr lang="en-US" dirty="0"/>
              <a:t>Class 10-12: </a:t>
            </a:r>
            <a:r>
              <a:rPr lang="en-US" i="1" dirty="0"/>
              <a:t>Advanced</a:t>
            </a:r>
            <a:r>
              <a:rPr lang="en-US" dirty="0"/>
              <a:t>, interesting and important topics, but that not all of you will need in your daily jobs</a:t>
            </a:r>
          </a:p>
          <a:p>
            <a:r>
              <a:rPr lang="en-US" dirty="0"/>
              <a:t>Check each week to see if changes in schedule (time and room)</a:t>
            </a:r>
            <a:endParaRPr dirty="0"/>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Object Operations</a:t>
            </a:r>
          </a:p>
        </p:txBody>
      </p:sp>
      <p:sp>
        <p:nvSpPr>
          <p:cNvPr id="3" name="Text Placeholder 2"/>
          <p:cNvSpPr>
            <a:spLocks noGrp="1"/>
          </p:cNvSpPr>
          <p:nvPr>
            <p:ph type="body" idx="1"/>
          </p:nvPr>
        </p:nvSpPr>
        <p:spPr/>
        <p:txBody>
          <a:bodyPr/>
          <a:lstStyle/>
          <a:p>
            <a:r>
              <a:rPr lang="en-US" b="1" dirty="0"/>
              <a:t>size()</a:t>
            </a:r>
            <a:r>
              <a:rPr lang="en-US" dirty="0"/>
              <a:t>: return how many elements are contained</a:t>
            </a:r>
          </a:p>
          <a:p>
            <a:r>
              <a:rPr lang="en-US" b="1" dirty="0"/>
              <a:t>get(index)</a:t>
            </a:r>
            <a:r>
              <a:rPr lang="en-US" dirty="0"/>
              <a:t>: return the value at position index</a:t>
            </a:r>
          </a:p>
          <a:p>
            <a:r>
              <a:rPr lang="en-US" b="1" dirty="0"/>
              <a:t>add(index, value)</a:t>
            </a:r>
            <a:r>
              <a:rPr lang="en-US" dirty="0"/>
              <a:t>: add value at position index</a:t>
            </a:r>
          </a:p>
          <a:p>
            <a:pPr lvl="1"/>
            <a:r>
              <a:rPr lang="en-US" dirty="0"/>
              <a:t>existing value in that position is right-shifted (with all following elements) to do not lose it</a:t>
            </a:r>
          </a:p>
          <a:p>
            <a:pPr lvl="1"/>
            <a:r>
              <a:rPr lang="en-US" b="1" dirty="0"/>
              <a:t>add(value)</a:t>
            </a:r>
            <a:r>
              <a:rPr lang="en-US" dirty="0"/>
              <a:t> just add at the end of the list</a:t>
            </a:r>
          </a:p>
          <a:p>
            <a:r>
              <a:rPr lang="en-US" b="1" dirty="0"/>
              <a:t>deleted(index)</a:t>
            </a:r>
            <a:r>
              <a:rPr lang="en-US" dirty="0"/>
              <a:t>: remove element at position index</a:t>
            </a:r>
          </a:p>
          <a:p>
            <a:pPr lvl="1"/>
            <a:r>
              <a:rPr lang="en-US" dirty="0"/>
              <a:t>all following elements are left-shifted to cover the hole</a:t>
            </a:r>
          </a:p>
        </p:txBody>
      </p:sp>
    </p:spTree>
    <p:extLst>
      <p:ext uri="{BB962C8B-B14F-4D97-AF65-F5344CB8AC3E}">
        <p14:creationId xmlns:p14="http://schemas.microsoft.com/office/powerpoint/2010/main" val="371332821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Implementations</a:t>
            </a:r>
          </a:p>
        </p:txBody>
      </p:sp>
      <p:sp>
        <p:nvSpPr>
          <p:cNvPr id="3" name="Text Placeholder 2"/>
          <p:cNvSpPr>
            <a:spLocks noGrp="1"/>
          </p:cNvSpPr>
          <p:nvPr>
            <p:ph type="body" idx="1"/>
          </p:nvPr>
        </p:nvSpPr>
        <p:spPr/>
        <p:txBody>
          <a:bodyPr/>
          <a:lstStyle/>
          <a:p>
            <a:r>
              <a:rPr lang="en-US" dirty="0"/>
              <a:t>2 main ways to “</a:t>
            </a:r>
            <a:r>
              <a:rPr lang="en-US" i="1" dirty="0"/>
              <a:t>implement</a:t>
            </a:r>
            <a:r>
              <a:rPr lang="en-US" dirty="0"/>
              <a:t>” a list object</a:t>
            </a:r>
          </a:p>
          <a:p>
            <a:r>
              <a:rPr lang="en-US" i="1" dirty="0" err="1"/>
              <a:t>ArrayList</a:t>
            </a:r>
            <a:r>
              <a:rPr lang="en-US" dirty="0"/>
              <a:t>: internally storing an array</a:t>
            </a:r>
          </a:p>
          <a:p>
            <a:pPr lvl="1"/>
            <a:r>
              <a:rPr lang="en-US" dirty="0"/>
              <a:t>All operations mapped to an internal array</a:t>
            </a:r>
          </a:p>
          <a:p>
            <a:pPr lvl="1"/>
            <a:r>
              <a:rPr lang="en-US" dirty="0"/>
              <a:t>Special: need to create new internal array and move over old data when full. But this can be done automatically when new element is added, without the client knowing about it</a:t>
            </a:r>
          </a:p>
          <a:p>
            <a:r>
              <a:rPr lang="en-US" i="1" dirty="0" err="1"/>
              <a:t>LinkedList</a:t>
            </a:r>
            <a:r>
              <a:rPr lang="en-US" dirty="0"/>
              <a:t>: each element has its own node object</a:t>
            </a:r>
          </a:p>
          <a:p>
            <a:pPr lvl="1"/>
            <a:r>
              <a:rPr lang="en-US" dirty="0"/>
              <a:t>nodes are connected with object pointers/links</a:t>
            </a:r>
          </a:p>
        </p:txBody>
      </p:sp>
    </p:spTree>
    <p:extLst>
      <p:ext uri="{BB962C8B-B14F-4D97-AF65-F5344CB8AC3E}">
        <p14:creationId xmlns:p14="http://schemas.microsoft.com/office/powerpoint/2010/main" val="126465662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ArrayList</a:t>
            </a:r>
            <a:endParaRPr lang="en-US" dirty="0"/>
          </a:p>
        </p:txBody>
      </p:sp>
      <p:sp>
        <p:nvSpPr>
          <p:cNvPr id="3" name="Text Placeholder 2"/>
          <p:cNvSpPr>
            <a:spLocks noGrp="1"/>
          </p:cNvSpPr>
          <p:nvPr>
            <p:ph type="body" idx="1"/>
          </p:nvPr>
        </p:nvSpPr>
        <p:spPr>
          <a:xfrm>
            <a:off x="220717" y="6142245"/>
            <a:ext cx="12517821" cy="3279227"/>
          </a:xfrm>
        </p:spPr>
        <p:txBody>
          <a:bodyPr>
            <a:normAutofit/>
          </a:bodyPr>
          <a:lstStyle/>
          <a:p>
            <a:r>
              <a:rPr lang="en-US" dirty="0"/>
              <a:t>In this example, internally the </a:t>
            </a:r>
            <a:r>
              <a:rPr lang="en-US" dirty="0" err="1"/>
              <a:t>ArrayList</a:t>
            </a:r>
            <a:r>
              <a:rPr lang="en-US" dirty="0"/>
              <a:t> would use an array of size 5</a:t>
            </a:r>
          </a:p>
          <a:p>
            <a:r>
              <a:rPr lang="en-US" dirty="0"/>
              <a:t>But only 3 elements are contained in the “</a:t>
            </a:r>
            <a:r>
              <a:rPr lang="en-US" i="1" dirty="0"/>
              <a:t>list</a:t>
            </a:r>
            <a:r>
              <a:rPr lang="en-US" dirty="0"/>
              <a:t>”</a:t>
            </a:r>
          </a:p>
        </p:txBody>
      </p:sp>
      <p:sp>
        <p:nvSpPr>
          <p:cNvPr id="4" name="TextBox 3"/>
          <p:cNvSpPr txBox="1"/>
          <p:nvPr/>
        </p:nvSpPr>
        <p:spPr>
          <a:xfrm>
            <a:off x="339056" y="2527162"/>
            <a:ext cx="5562420"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n-US" b="1" dirty="0"/>
              <a:t>List list = new </a:t>
            </a:r>
            <a:r>
              <a:rPr lang="en-US" b="1" dirty="0" err="1"/>
              <a:t>ArrayList</a:t>
            </a:r>
            <a:r>
              <a:rPr lang="en-US" b="1" dirty="0"/>
              <a:t>(5);</a:t>
            </a:r>
          </a:p>
          <a:p>
            <a:pPr algn="l"/>
            <a:r>
              <a:rPr lang="en-US" b="1" dirty="0" err="1"/>
              <a:t>list.add</a:t>
            </a:r>
            <a:r>
              <a:rPr lang="en-US" b="1" dirty="0"/>
              <a:t>(5); </a:t>
            </a:r>
          </a:p>
          <a:p>
            <a:pPr algn="l"/>
            <a:r>
              <a:rPr lang="en-US" b="1" dirty="0" err="1"/>
              <a:t>list.add</a:t>
            </a:r>
            <a:r>
              <a:rPr lang="en-US" b="1" dirty="0"/>
              <a:t>(9);</a:t>
            </a:r>
          </a:p>
          <a:p>
            <a:pPr algn="l"/>
            <a:r>
              <a:rPr lang="en-US" b="1" dirty="0" err="1"/>
              <a:t>list.add</a:t>
            </a:r>
            <a:r>
              <a:rPr lang="en-US" b="1" dirty="0"/>
              <a:t>(7);</a:t>
            </a:r>
          </a:p>
          <a:p>
            <a:pPr marL="0" marR="0" indent="0" algn="l" defTabSz="5842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sym typeface="Helvetica Light"/>
              </a:rPr>
              <a:t>assert </a:t>
            </a:r>
            <a:r>
              <a:rPr kumimoji="0" lang="en-US" sz="3600" b="1" i="0" u="none" strike="noStrike" cap="none" spc="0" normalizeH="0" baseline="0" dirty="0" err="1">
                <a:ln>
                  <a:noFill/>
                </a:ln>
                <a:solidFill>
                  <a:srgbClr val="000000"/>
                </a:solidFill>
                <a:effectLst/>
                <a:uFillTx/>
                <a:sym typeface="Helvetica Light"/>
              </a:rPr>
              <a:t>list.size</a:t>
            </a:r>
            <a:r>
              <a:rPr kumimoji="0" lang="en-US" sz="3600" b="1" i="0" u="none" strike="noStrike" cap="none" spc="0" normalizeH="0" baseline="0" dirty="0">
                <a:ln>
                  <a:noFill/>
                </a:ln>
                <a:solidFill>
                  <a:srgbClr val="000000"/>
                </a:solidFill>
                <a:effectLst/>
                <a:uFillTx/>
                <a:sym typeface="Helvetica Light"/>
              </a:rPr>
              <a:t>()</a:t>
            </a:r>
            <a:r>
              <a:rPr kumimoji="0" lang="en-US" sz="3600" b="1" i="0" u="none" strike="noStrike" cap="none" spc="0" normalizeH="0" dirty="0">
                <a:ln>
                  <a:noFill/>
                </a:ln>
                <a:solidFill>
                  <a:srgbClr val="000000"/>
                </a:solidFill>
                <a:effectLst/>
                <a:uFillTx/>
                <a:sym typeface="Helvetica Light"/>
              </a:rPr>
              <a:t> == 3;</a:t>
            </a:r>
            <a:endParaRPr kumimoji="0" lang="en-US" sz="3600" b="1" i="0" u="none" strike="noStrike" cap="none" spc="0" normalizeH="0" baseline="0" dirty="0">
              <a:ln>
                <a:noFill/>
              </a:ln>
              <a:solidFill>
                <a:srgbClr val="000000"/>
              </a:solidFill>
              <a:effectLst/>
              <a:uFillTx/>
              <a:sym typeface="Helvetica Light"/>
            </a:endParaRPr>
          </a:p>
        </p:txBody>
      </p:sp>
      <p:graphicFrame>
        <p:nvGraphicFramePr>
          <p:cNvPr id="5" name="Table 4"/>
          <p:cNvGraphicFramePr>
            <a:graphicFrameLocks noGrp="1"/>
          </p:cNvGraphicFramePr>
          <p:nvPr>
            <p:extLst>
              <p:ext uri="{D42A27DB-BD31-4B8C-83A1-F6EECF244321}">
                <p14:modId xmlns:p14="http://schemas.microsoft.com/office/powerpoint/2010/main" val="4115149291"/>
              </p:ext>
            </p:extLst>
          </p:nvPr>
        </p:nvGraphicFramePr>
        <p:xfrm>
          <a:off x="7907202" y="2687493"/>
          <a:ext cx="4656845" cy="1036320"/>
        </p:xfrm>
        <a:graphic>
          <a:graphicData uri="http://schemas.openxmlformats.org/drawingml/2006/table">
            <a:tbl>
              <a:tblPr firstRow="1" bandRow="1">
                <a:tableStyleId>{69C7853C-536D-4A76-A0AE-DD22124D55A5}</a:tableStyleId>
              </a:tblPr>
              <a:tblGrid>
                <a:gridCol w="931369">
                  <a:extLst>
                    <a:ext uri="{9D8B030D-6E8A-4147-A177-3AD203B41FA5}">
                      <a16:colId xmlns:a16="http://schemas.microsoft.com/office/drawing/2014/main" val="1107130655"/>
                    </a:ext>
                  </a:extLst>
                </a:gridCol>
                <a:gridCol w="931369">
                  <a:extLst>
                    <a:ext uri="{9D8B030D-6E8A-4147-A177-3AD203B41FA5}">
                      <a16:colId xmlns:a16="http://schemas.microsoft.com/office/drawing/2014/main" val="157195532"/>
                    </a:ext>
                  </a:extLst>
                </a:gridCol>
                <a:gridCol w="931369">
                  <a:extLst>
                    <a:ext uri="{9D8B030D-6E8A-4147-A177-3AD203B41FA5}">
                      <a16:colId xmlns:a16="http://schemas.microsoft.com/office/drawing/2014/main" val="4177125647"/>
                    </a:ext>
                  </a:extLst>
                </a:gridCol>
                <a:gridCol w="931369">
                  <a:extLst>
                    <a:ext uri="{9D8B030D-6E8A-4147-A177-3AD203B41FA5}">
                      <a16:colId xmlns:a16="http://schemas.microsoft.com/office/drawing/2014/main" val="2237711038"/>
                    </a:ext>
                  </a:extLst>
                </a:gridCol>
                <a:gridCol w="931369">
                  <a:extLst>
                    <a:ext uri="{9D8B030D-6E8A-4147-A177-3AD203B41FA5}">
                      <a16:colId xmlns:a16="http://schemas.microsoft.com/office/drawing/2014/main" val="3059932102"/>
                    </a:ext>
                  </a:extLst>
                </a:gridCol>
              </a:tblGrid>
              <a:tr h="441116">
                <a:tc>
                  <a:txBody>
                    <a:bodyPr/>
                    <a:lstStyle/>
                    <a:p>
                      <a:r>
                        <a:rPr lang="en-US" sz="2800" dirty="0"/>
                        <a:t>[0]</a:t>
                      </a:r>
                    </a:p>
                  </a:txBody>
                  <a:tcPr/>
                </a:tc>
                <a:tc>
                  <a:txBody>
                    <a:bodyPr/>
                    <a:lstStyle/>
                    <a:p>
                      <a:r>
                        <a:rPr lang="en-US" sz="2800" dirty="0"/>
                        <a:t>[1]</a:t>
                      </a:r>
                    </a:p>
                  </a:txBody>
                  <a:tcPr/>
                </a:tc>
                <a:tc>
                  <a:txBody>
                    <a:bodyPr/>
                    <a:lstStyle/>
                    <a:p>
                      <a:r>
                        <a:rPr lang="en-US" sz="2800" dirty="0"/>
                        <a:t>[2]</a:t>
                      </a:r>
                    </a:p>
                  </a:txBody>
                  <a:tcPr/>
                </a:tc>
                <a:tc>
                  <a:txBody>
                    <a:bodyPr/>
                    <a:lstStyle/>
                    <a:p>
                      <a:r>
                        <a:rPr lang="en-US" sz="2800" dirty="0"/>
                        <a:t>[3]</a:t>
                      </a:r>
                    </a:p>
                  </a:txBody>
                  <a:tcPr/>
                </a:tc>
                <a:tc>
                  <a:txBody>
                    <a:bodyPr/>
                    <a:lstStyle/>
                    <a:p>
                      <a:r>
                        <a:rPr lang="en-US" sz="2800" dirty="0"/>
                        <a:t>[4]</a:t>
                      </a:r>
                    </a:p>
                  </a:txBody>
                  <a:tcPr/>
                </a:tc>
                <a:extLst>
                  <a:ext uri="{0D108BD9-81ED-4DB2-BD59-A6C34878D82A}">
                    <a16:rowId xmlns:a16="http://schemas.microsoft.com/office/drawing/2014/main" val="1553169375"/>
                  </a:ext>
                </a:extLst>
              </a:tr>
              <a:tr h="441116">
                <a:tc>
                  <a:txBody>
                    <a:bodyPr/>
                    <a:lstStyle/>
                    <a:p>
                      <a:r>
                        <a:rPr lang="en-US" sz="2800" dirty="0"/>
                        <a:t>5</a:t>
                      </a:r>
                    </a:p>
                  </a:txBody>
                  <a:tcPr/>
                </a:tc>
                <a:tc>
                  <a:txBody>
                    <a:bodyPr/>
                    <a:lstStyle/>
                    <a:p>
                      <a:r>
                        <a:rPr lang="en-US" sz="2800" dirty="0"/>
                        <a:t>9</a:t>
                      </a:r>
                    </a:p>
                  </a:txBody>
                  <a:tcPr/>
                </a:tc>
                <a:tc>
                  <a:txBody>
                    <a:bodyPr/>
                    <a:lstStyle/>
                    <a:p>
                      <a:r>
                        <a:rPr lang="en-US" sz="2800" dirty="0"/>
                        <a:t>7</a:t>
                      </a:r>
                    </a:p>
                  </a:txBody>
                  <a:tcPr/>
                </a:tc>
                <a:tc>
                  <a:txBody>
                    <a:bodyPr/>
                    <a:lstStyle/>
                    <a:p>
                      <a:endParaRPr lang="en-US" sz="2800" dirty="0"/>
                    </a:p>
                  </a:txBody>
                  <a:tcPr/>
                </a:tc>
                <a:tc>
                  <a:txBody>
                    <a:bodyPr/>
                    <a:lstStyle/>
                    <a:p>
                      <a:endParaRPr lang="en-US" sz="2800" dirty="0"/>
                    </a:p>
                  </a:txBody>
                  <a:tcPr/>
                </a:tc>
                <a:extLst>
                  <a:ext uri="{0D108BD9-81ED-4DB2-BD59-A6C34878D82A}">
                    <a16:rowId xmlns:a16="http://schemas.microsoft.com/office/drawing/2014/main" val="551676888"/>
                  </a:ext>
                </a:extLst>
              </a:tr>
            </a:tbl>
          </a:graphicData>
        </a:graphic>
      </p:graphicFrame>
    </p:spTree>
    <p:extLst>
      <p:ext uri="{BB962C8B-B14F-4D97-AF65-F5344CB8AC3E}">
        <p14:creationId xmlns:p14="http://schemas.microsoft.com/office/powerpoint/2010/main" val="351374566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44500"/>
            <a:ext cx="11099800" cy="903533"/>
          </a:xfrm>
        </p:spPr>
        <p:txBody>
          <a:bodyPr>
            <a:normAutofit fontScale="90000"/>
          </a:bodyPr>
          <a:lstStyle/>
          <a:p>
            <a:r>
              <a:rPr lang="en-US" dirty="0" err="1"/>
              <a:t>LinkedList</a:t>
            </a:r>
            <a:endParaRPr lang="en-US" dirty="0"/>
          </a:p>
        </p:txBody>
      </p:sp>
      <p:sp>
        <p:nvSpPr>
          <p:cNvPr id="3" name="Text Placeholder 2"/>
          <p:cNvSpPr>
            <a:spLocks noGrp="1"/>
          </p:cNvSpPr>
          <p:nvPr>
            <p:ph type="body" idx="1"/>
          </p:nvPr>
        </p:nvSpPr>
        <p:spPr>
          <a:xfrm>
            <a:off x="480767" y="4647415"/>
            <a:ext cx="12311406" cy="4835950"/>
          </a:xfrm>
        </p:spPr>
        <p:txBody>
          <a:bodyPr>
            <a:normAutofit fontScale="77500" lnSpcReduction="20000"/>
          </a:bodyPr>
          <a:lstStyle/>
          <a:p>
            <a:pPr>
              <a:spcBef>
                <a:spcPts val="2400"/>
              </a:spcBef>
            </a:pPr>
            <a:r>
              <a:rPr lang="en-US" dirty="0"/>
              <a:t>A </a:t>
            </a:r>
            <a:r>
              <a:rPr lang="en-US" i="1" dirty="0"/>
              <a:t>node</a:t>
            </a:r>
            <a:r>
              <a:rPr lang="en-US" dirty="0"/>
              <a:t> for each element (they are objects)</a:t>
            </a:r>
          </a:p>
          <a:p>
            <a:pPr>
              <a:spcBef>
                <a:spcPts val="2400"/>
              </a:spcBef>
            </a:pPr>
            <a:r>
              <a:rPr lang="en-US" i="1" dirty="0"/>
              <a:t>Links</a:t>
            </a:r>
            <a:r>
              <a:rPr lang="en-US" dirty="0"/>
              <a:t> from node to node (</a:t>
            </a:r>
            <a:r>
              <a:rPr lang="en-US" dirty="0" err="1"/>
              <a:t>eg</a:t>
            </a:r>
            <a:r>
              <a:rPr lang="en-US" dirty="0"/>
              <a:t>, in a </a:t>
            </a:r>
            <a:r>
              <a:rPr lang="en-US" i="1" dirty="0"/>
              <a:t>next</a:t>
            </a:r>
            <a:r>
              <a:rPr lang="en-US" dirty="0"/>
              <a:t> field)</a:t>
            </a:r>
          </a:p>
          <a:p>
            <a:pPr>
              <a:spcBef>
                <a:spcPts val="2400"/>
              </a:spcBef>
            </a:pPr>
            <a:r>
              <a:rPr lang="en-US" i="1" dirty="0" err="1"/>
              <a:t>LinkedList</a:t>
            </a:r>
            <a:r>
              <a:rPr lang="en-US" dirty="0"/>
              <a:t> object only contains a </a:t>
            </a:r>
            <a:r>
              <a:rPr lang="en-US" i="1" dirty="0"/>
              <a:t>head</a:t>
            </a:r>
            <a:r>
              <a:rPr lang="en-US" dirty="0"/>
              <a:t> link to first node in the list</a:t>
            </a:r>
          </a:p>
          <a:p>
            <a:pPr>
              <a:spcBef>
                <a:spcPts val="2400"/>
              </a:spcBef>
            </a:pPr>
            <a:r>
              <a:rPr lang="en-US" dirty="0"/>
              <a:t>Dynamic, not fixed size</a:t>
            </a:r>
          </a:p>
          <a:p>
            <a:pPr>
              <a:spcBef>
                <a:spcPts val="2400"/>
              </a:spcBef>
            </a:pPr>
            <a:r>
              <a:rPr lang="en-US" dirty="0"/>
              <a:t>Accessing elements more difficult, as need to traverse the links</a:t>
            </a:r>
          </a:p>
          <a:p>
            <a:pPr>
              <a:spcBef>
                <a:spcPts val="2400"/>
              </a:spcBef>
            </a:pPr>
            <a:r>
              <a:rPr lang="en-US" dirty="0"/>
              <a:t>Going into more details on </a:t>
            </a:r>
            <a:r>
              <a:rPr lang="en-US" i="1" dirty="0"/>
              <a:t>links</a:t>
            </a:r>
            <a:r>
              <a:rPr lang="en-US" dirty="0"/>
              <a:t> and </a:t>
            </a:r>
            <a:r>
              <a:rPr lang="en-US" i="1" dirty="0"/>
              <a:t>memory</a:t>
            </a:r>
            <a:r>
              <a:rPr lang="en-US" dirty="0"/>
              <a:t> in the </a:t>
            </a:r>
            <a:r>
              <a:rPr lang="en-US" i="1" dirty="0"/>
              <a:t>next class</a:t>
            </a:r>
          </a:p>
          <a:p>
            <a:pPr lvl="1">
              <a:spcBef>
                <a:spcPts val="2400"/>
              </a:spcBef>
            </a:pPr>
            <a:r>
              <a:rPr lang="en-US" dirty="0"/>
              <a:t>reason is that you first need to learn about </a:t>
            </a:r>
            <a:r>
              <a:rPr lang="en-US" i="1" dirty="0"/>
              <a:t>Stacks</a:t>
            </a:r>
          </a:p>
          <a:p>
            <a:pPr lvl="1">
              <a:spcBef>
                <a:spcPts val="2400"/>
              </a:spcBef>
            </a:pPr>
            <a:r>
              <a:rPr lang="en-US" dirty="0"/>
              <a:t>so in this class we only start to see a subset of functionalities for linked lists</a:t>
            </a:r>
          </a:p>
        </p:txBody>
      </p:sp>
      <p:graphicFrame>
        <p:nvGraphicFramePr>
          <p:cNvPr id="4" name="Table 3"/>
          <p:cNvGraphicFramePr>
            <a:graphicFrameLocks noGrp="1"/>
          </p:cNvGraphicFramePr>
          <p:nvPr>
            <p:extLst>
              <p:ext uri="{D42A27DB-BD31-4B8C-83A1-F6EECF244321}">
                <p14:modId xmlns:p14="http://schemas.microsoft.com/office/powerpoint/2010/main" val="2980128084"/>
              </p:ext>
            </p:extLst>
          </p:nvPr>
        </p:nvGraphicFramePr>
        <p:xfrm>
          <a:off x="3656901" y="1883929"/>
          <a:ext cx="1329878" cy="1158804"/>
        </p:xfrm>
        <a:graphic>
          <a:graphicData uri="http://schemas.openxmlformats.org/drawingml/2006/table">
            <a:tbl>
              <a:tblPr firstRow="1" bandRow="1">
                <a:tableStyleId>{69C7853C-536D-4A76-A0AE-DD22124D55A5}</a:tableStyleId>
              </a:tblPr>
              <a:tblGrid>
                <a:gridCol w="1329878">
                  <a:extLst>
                    <a:ext uri="{9D8B030D-6E8A-4147-A177-3AD203B41FA5}">
                      <a16:colId xmlns:a16="http://schemas.microsoft.com/office/drawing/2014/main" val="767351376"/>
                    </a:ext>
                  </a:extLst>
                </a:gridCol>
              </a:tblGrid>
              <a:tr h="579402">
                <a:tc>
                  <a:txBody>
                    <a:bodyPr/>
                    <a:lstStyle/>
                    <a:p>
                      <a:r>
                        <a:rPr lang="en-US" sz="2800" dirty="0"/>
                        <a:t>5</a:t>
                      </a:r>
                    </a:p>
                  </a:txBody>
                  <a:tcPr/>
                </a:tc>
                <a:extLst>
                  <a:ext uri="{0D108BD9-81ED-4DB2-BD59-A6C34878D82A}">
                    <a16:rowId xmlns:a16="http://schemas.microsoft.com/office/drawing/2014/main" val="1024604319"/>
                  </a:ext>
                </a:extLst>
              </a:tr>
              <a:tr h="579402">
                <a:tc>
                  <a:txBody>
                    <a:bodyPr/>
                    <a:lstStyle/>
                    <a:p>
                      <a:r>
                        <a:rPr lang="en-US" sz="2800" dirty="0"/>
                        <a:t>next</a:t>
                      </a:r>
                    </a:p>
                  </a:txBody>
                  <a:tcPr/>
                </a:tc>
                <a:extLst>
                  <a:ext uri="{0D108BD9-81ED-4DB2-BD59-A6C34878D82A}">
                    <a16:rowId xmlns:a16="http://schemas.microsoft.com/office/drawing/2014/main" val="2830223076"/>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388233220"/>
              </p:ext>
            </p:extLst>
          </p:nvPr>
        </p:nvGraphicFramePr>
        <p:xfrm>
          <a:off x="7551743" y="1883237"/>
          <a:ext cx="1329878" cy="1158804"/>
        </p:xfrm>
        <a:graphic>
          <a:graphicData uri="http://schemas.openxmlformats.org/drawingml/2006/table">
            <a:tbl>
              <a:tblPr firstRow="1" bandRow="1">
                <a:tableStyleId>{69C7853C-536D-4A76-A0AE-DD22124D55A5}</a:tableStyleId>
              </a:tblPr>
              <a:tblGrid>
                <a:gridCol w="1329878">
                  <a:extLst>
                    <a:ext uri="{9D8B030D-6E8A-4147-A177-3AD203B41FA5}">
                      <a16:colId xmlns:a16="http://schemas.microsoft.com/office/drawing/2014/main" val="767351376"/>
                    </a:ext>
                  </a:extLst>
                </a:gridCol>
              </a:tblGrid>
              <a:tr h="579402">
                <a:tc>
                  <a:txBody>
                    <a:bodyPr/>
                    <a:lstStyle/>
                    <a:p>
                      <a:r>
                        <a:rPr lang="en-US" sz="2800" dirty="0"/>
                        <a:t>7</a:t>
                      </a:r>
                    </a:p>
                  </a:txBody>
                  <a:tcPr/>
                </a:tc>
                <a:extLst>
                  <a:ext uri="{0D108BD9-81ED-4DB2-BD59-A6C34878D82A}">
                    <a16:rowId xmlns:a16="http://schemas.microsoft.com/office/drawing/2014/main" val="1024604319"/>
                  </a:ext>
                </a:extLst>
              </a:tr>
              <a:tr h="579402">
                <a:tc>
                  <a:txBody>
                    <a:bodyPr/>
                    <a:lstStyle/>
                    <a:p>
                      <a:r>
                        <a:rPr lang="en-US" sz="2800" dirty="0"/>
                        <a:t>next</a:t>
                      </a:r>
                    </a:p>
                  </a:txBody>
                  <a:tcPr/>
                </a:tc>
                <a:extLst>
                  <a:ext uri="{0D108BD9-81ED-4DB2-BD59-A6C34878D82A}">
                    <a16:rowId xmlns:a16="http://schemas.microsoft.com/office/drawing/2014/main" val="283022307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982585392"/>
              </p:ext>
            </p:extLst>
          </p:nvPr>
        </p:nvGraphicFramePr>
        <p:xfrm>
          <a:off x="706295" y="1883237"/>
          <a:ext cx="2228935" cy="1158804"/>
        </p:xfrm>
        <a:graphic>
          <a:graphicData uri="http://schemas.openxmlformats.org/drawingml/2006/table">
            <a:tbl>
              <a:tblPr firstRow="1" bandRow="1">
                <a:tableStyleId>{69C7853C-536D-4A76-A0AE-DD22124D55A5}</a:tableStyleId>
              </a:tblPr>
              <a:tblGrid>
                <a:gridCol w="2228935">
                  <a:extLst>
                    <a:ext uri="{9D8B030D-6E8A-4147-A177-3AD203B41FA5}">
                      <a16:colId xmlns:a16="http://schemas.microsoft.com/office/drawing/2014/main" val="767351376"/>
                    </a:ext>
                  </a:extLst>
                </a:gridCol>
              </a:tblGrid>
              <a:tr h="579402">
                <a:tc>
                  <a:txBody>
                    <a:bodyPr/>
                    <a:lstStyle/>
                    <a:p>
                      <a:r>
                        <a:rPr lang="en-US" sz="2800" dirty="0" err="1"/>
                        <a:t>LinkedList</a:t>
                      </a:r>
                      <a:endParaRPr lang="en-US" sz="2800" dirty="0"/>
                    </a:p>
                  </a:txBody>
                  <a:tcPr/>
                </a:tc>
                <a:extLst>
                  <a:ext uri="{0D108BD9-81ED-4DB2-BD59-A6C34878D82A}">
                    <a16:rowId xmlns:a16="http://schemas.microsoft.com/office/drawing/2014/main" val="1024604319"/>
                  </a:ext>
                </a:extLst>
              </a:tr>
              <a:tr h="579402">
                <a:tc>
                  <a:txBody>
                    <a:bodyPr/>
                    <a:lstStyle/>
                    <a:p>
                      <a:r>
                        <a:rPr lang="en-US" sz="2800" dirty="0"/>
                        <a:t>head</a:t>
                      </a:r>
                    </a:p>
                  </a:txBody>
                  <a:tcPr/>
                </a:tc>
                <a:extLst>
                  <a:ext uri="{0D108BD9-81ED-4DB2-BD59-A6C34878D82A}">
                    <a16:rowId xmlns:a16="http://schemas.microsoft.com/office/drawing/2014/main" val="2830223076"/>
                  </a:ext>
                </a:extLst>
              </a:tr>
            </a:tbl>
          </a:graphicData>
        </a:graphic>
      </p:graphicFrame>
      <p:sp>
        <p:nvSpPr>
          <p:cNvPr id="7" name="Curved Up Arrow 6"/>
          <p:cNvSpPr/>
          <p:nvPr/>
        </p:nvSpPr>
        <p:spPr>
          <a:xfrm>
            <a:off x="1673029" y="3305993"/>
            <a:ext cx="2394474" cy="1146299"/>
          </a:xfrm>
          <a:prstGeom prst="curvedUp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Curved Up Arrow 7"/>
          <p:cNvSpPr/>
          <p:nvPr/>
        </p:nvSpPr>
        <p:spPr>
          <a:xfrm>
            <a:off x="6476474" y="3305993"/>
            <a:ext cx="1841414" cy="1146299"/>
          </a:xfrm>
          <a:prstGeom prst="curvedUp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9" name="Down Arrow 8"/>
          <p:cNvSpPr/>
          <p:nvPr/>
        </p:nvSpPr>
        <p:spPr>
          <a:xfrm rot="16200000">
            <a:off x="9464511" y="2273826"/>
            <a:ext cx="484632" cy="978408"/>
          </a:xfrm>
          <a:prstGeom prst="down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TextBox 9"/>
          <p:cNvSpPr txBox="1"/>
          <p:nvPr/>
        </p:nvSpPr>
        <p:spPr>
          <a:xfrm>
            <a:off x="10421154" y="2434735"/>
            <a:ext cx="128240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Light"/>
              </a:rPr>
              <a:t>NULL</a:t>
            </a:r>
          </a:p>
        </p:txBody>
      </p:sp>
      <p:graphicFrame>
        <p:nvGraphicFramePr>
          <p:cNvPr id="11" name="Table 10"/>
          <p:cNvGraphicFramePr>
            <a:graphicFrameLocks noGrp="1"/>
          </p:cNvGraphicFramePr>
          <p:nvPr>
            <p:extLst>
              <p:ext uri="{D42A27DB-BD31-4B8C-83A1-F6EECF244321}">
                <p14:modId xmlns:p14="http://schemas.microsoft.com/office/powerpoint/2010/main" val="1161353578"/>
              </p:ext>
            </p:extLst>
          </p:nvPr>
        </p:nvGraphicFramePr>
        <p:xfrm>
          <a:off x="5604322" y="1883237"/>
          <a:ext cx="1329878" cy="1158804"/>
        </p:xfrm>
        <a:graphic>
          <a:graphicData uri="http://schemas.openxmlformats.org/drawingml/2006/table">
            <a:tbl>
              <a:tblPr firstRow="1" bandRow="1">
                <a:tableStyleId>{69C7853C-536D-4A76-A0AE-DD22124D55A5}</a:tableStyleId>
              </a:tblPr>
              <a:tblGrid>
                <a:gridCol w="1329878">
                  <a:extLst>
                    <a:ext uri="{9D8B030D-6E8A-4147-A177-3AD203B41FA5}">
                      <a16:colId xmlns:a16="http://schemas.microsoft.com/office/drawing/2014/main" val="767351376"/>
                    </a:ext>
                  </a:extLst>
                </a:gridCol>
              </a:tblGrid>
              <a:tr h="579402">
                <a:tc>
                  <a:txBody>
                    <a:bodyPr/>
                    <a:lstStyle/>
                    <a:p>
                      <a:r>
                        <a:rPr lang="en-US" sz="2800" dirty="0"/>
                        <a:t>9</a:t>
                      </a:r>
                    </a:p>
                  </a:txBody>
                  <a:tcPr/>
                </a:tc>
                <a:extLst>
                  <a:ext uri="{0D108BD9-81ED-4DB2-BD59-A6C34878D82A}">
                    <a16:rowId xmlns:a16="http://schemas.microsoft.com/office/drawing/2014/main" val="1024604319"/>
                  </a:ext>
                </a:extLst>
              </a:tr>
              <a:tr h="579402">
                <a:tc>
                  <a:txBody>
                    <a:bodyPr/>
                    <a:lstStyle/>
                    <a:p>
                      <a:r>
                        <a:rPr lang="en-US" sz="2800" dirty="0"/>
                        <a:t>next</a:t>
                      </a:r>
                    </a:p>
                  </a:txBody>
                  <a:tcPr/>
                </a:tc>
                <a:extLst>
                  <a:ext uri="{0D108BD9-81ED-4DB2-BD59-A6C34878D82A}">
                    <a16:rowId xmlns:a16="http://schemas.microsoft.com/office/drawing/2014/main" val="2830223076"/>
                  </a:ext>
                </a:extLst>
              </a:tr>
            </a:tbl>
          </a:graphicData>
        </a:graphic>
      </p:graphicFrame>
      <p:sp>
        <p:nvSpPr>
          <p:cNvPr id="12" name="Curved Up Arrow 11"/>
          <p:cNvSpPr/>
          <p:nvPr/>
        </p:nvSpPr>
        <p:spPr>
          <a:xfrm>
            <a:off x="4529053" y="3305993"/>
            <a:ext cx="1745623" cy="1146299"/>
          </a:xfrm>
          <a:prstGeom prst="curvedUp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5761797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 Testing</a:t>
            </a:r>
          </a:p>
        </p:txBody>
      </p:sp>
    </p:spTree>
    <p:extLst>
      <p:ext uri="{BB962C8B-B14F-4D97-AF65-F5344CB8AC3E}">
        <p14:creationId xmlns:p14="http://schemas.microsoft.com/office/powerpoint/2010/main" val="61252062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Bugs</a:t>
            </a:r>
          </a:p>
        </p:txBody>
      </p:sp>
      <p:sp>
        <p:nvSpPr>
          <p:cNvPr id="3" name="Text Placeholder 2"/>
          <p:cNvSpPr>
            <a:spLocks noGrp="1"/>
          </p:cNvSpPr>
          <p:nvPr>
            <p:ph type="body" idx="1"/>
          </p:nvPr>
        </p:nvSpPr>
        <p:spPr>
          <a:xfrm>
            <a:off x="461913" y="2603499"/>
            <a:ext cx="12358541" cy="6861011"/>
          </a:xfrm>
        </p:spPr>
        <p:txBody>
          <a:bodyPr/>
          <a:lstStyle/>
          <a:p>
            <a:r>
              <a:rPr lang="en-US" dirty="0"/>
              <a:t>Software has bugs, </a:t>
            </a:r>
            <a:r>
              <a:rPr lang="en-US" dirty="0" err="1"/>
              <a:t>ie</a:t>
            </a:r>
            <a:r>
              <a:rPr lang="en-US" dirty="0"/>
              <a:t>, errors/mistakes</a:t>
            </a:r>
          </a:p>
          <a:p>
            <a:r>
              <a:rPr lang="en-US" dirty="0"/>
              <a:t>Not just students, but also professional engineers with decades of experiences make mistakes, quite often…</a:t>
            </a:r>
          </a:p>
          <a:p>
            <a:pPr lvl="1"/>
            <a:r>
              <a:rPr lang="en-US" dirty="0"/>
              <a:t>not necessarily because they are bad, but just that code nowadays can become very, very complex</a:t>
            </a:r>
          </a:p>
          <a:p>
            <a:r>
              <a:rPr lang="en-US" dirty="0"/>
              <a:t>You want to check if the code you write is actually doing what it is supposed to do</a:t>
            </a:r>
          </a:p>
        </p:txBody>
      </p:sp>
    </p:spTree>
    <p:extLst>
      <p:ext uri="{BB962C8B-B14F-4D97-AF65-F5344CB8AC3E}">
        <p14:creationId xmlns:p14="http://schemas.microsoft.com/office/powerpoint/2010/main" val="91939269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738" y="105942"/>
            <a:ext cx="4105503" cy="2159000"/>
          </a:xfrm>
        </p:spPr>
        <p:txBody>
          <a:bodyPr/>
          <a:lstStyle/>
          <a:p>
            <a:r>
              <a:rPr lang="en-US" dirty="0"/>
              <a:t>Testing</a:t>
            </a:r>
          </a:p>
        </p:txBody>
      </p:sp>
      <p:sp>
        <p:nvSpPr>
          <p:cNvPr id="3" name="Text Placeholder 2"/>
          <p:cNvSpPr>
            <a:spLocks noGrp="1"/>
          </p:cNvSpPr>
          <p:nvPr>
            <p:ph type="body" idx="1"/>
          </p:nvPr>
        </p:nvSpPr>
        <p:spPr>
          <a:xfrm>
            <a:off x="5354426" y="2603500"/>
            <a:ext cx="7192650" cy="6718362"/>
          </a:xfrm>
        </p:spPr>
        <p:txBody>
          <a:bodyPr/>
          <a:lstStyle/>
          <a:p>
            <a:r>
              <a:rPr lang="en-US" dirty="0"/>
              <a:t>Cannot guarantee the code is correct, but can increase your confidence in it</a:t>
            </a:r>
          </a:p>
          <a:p>
            <a:r>
              <a:rPr lang="en-US" dirty="0"/>
              <a:t>You want the checking of your code to be automated</a:t>
            </a:r>
          </a:p>
          <a:p>
            <a:r>
              <a:rPr lang="en-US" dirty="0"/>
              <a:t>In each test case, you </a:t>
            </a:r>
            <a:r>
              <a:rPr lang="en-US" b="1" dirty="0"/>
              <a:t>verify</a:t>
            </a:r>
            <a:r>
              <a:rPr lang="en-US" dirty="0"/>
              <a:t> the </a:t>
            </a:r>
            <a:r>
              <a:rPr lang="en-US" b="1" dirty="0"/>
              <a:t>output</a:t>
            </a:r>
            <a:r>
              <a:rPr lang="en-US" dirty="0"/>
              <a:t> generated when you run the </a:t>
            </a:r>
            <a:r>
              <a:rPr lang="en-US" b="1" dirty="0"/>
              <a:t>code</a:t>
            </a:r>
            <a:r>
              <a:rPr lang="en-US" dirty="0"/>
              <a:t> with the </a:t>
            </a:r>
            <a:r>
              <a:rPr lang="en-US" b="1" dirty="0"/>
              <a:t>inputs</a:t>
            </a:r>
            <a:r>
              <a:rPr lang="en-US" dirty="0"/>
              <a:t> of your choice</a:t>
            </a:r>
          </a:p>
        </p:txBody>
      </p:sp>
      <p:sp>
        <p:nvSpPr>
          <p:cNvPr id="4" name="Rounded Rectangle 3"/>
          <p:cNvSpPr/>
          <p:nvPr/>
        </p:nvSpPr>
        <p:spPr>
          <a:xfrm>
            <a:off x="1112363" y="925568"/>
            <a:ext cx="3280528" cy="1339374"/>
          </a:xfrm>
          <a:prstGeom prst="roundRect">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Inputs of your choice</a:t>
            </a:r>
            <a:endParaRPr kumimoji="0" lang="en-US" sz="2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8" name="Rounded Rectangle 7"/>
          <p:cNvSpPr/>
          <p:nvPr/>
        </p:nvSpPr>
        <p:spPr>
          <a:xfrm>
            <a:off x="1112363" y="3482186"/>
            <a:ext cx="3280528" cy="1339374"/>
          </a:xfrm>
          <a:prstGeom prst="roundRect">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The code you want to test</a:t>
            </a:r>
            <a:endParaRPr kumimoji="0" lang="en-US" sz="2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Rounded Rectangle 8"/>
          <p:cNvSpPr/>
          <p:nvPr/>
        </p:nvSpPr>
        <p:spPr>
          <a:xfrm>
            <a:off x="1112363" y="6038804"/>
            <a:ext cx="3280528" cy="1339374"/>
          </a:xfrm>
          <a:prstGeom prst="roundRect">
            <a:avLst/>
          </a:prstGeom>
          <a:solidFill>
            <a:schemeClr val="accent3"/>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Produced output</a:t>
            </a:r>
            <a:endParaRPr kumimoji="0" lang="en-US" sz="2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0" name="Rounded Rectangle 9"/>
          <p:cNvSpPr/>
          <p:nvPr/>
        </p:nvSpPr>
        <p:spPr>
          <a:xfrm>
            <a:off x="1112363" y="8595422"/>
            <a:ext cx="3280528" cy="726440"/>
          </a:xfrm>
          <a:prstGeom prst="roundRect">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Verify output</a:t>
            </a:r>
            <a:endParaRPr kumimoji="0" lang="en-US" sz="2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1" name="Down Arrow 10"/>
          <p:cNvSpPr/>
          <p:nvPr/>
        </p:nvSpPr>
        <p:spPr>
          <a:xfrm>
            <a:off x="2350055" y="2502195"/>
            <a:ext cx="805144" cy="742738"/>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Down Arrow 11"/>
          <p:cNvSpPr/>
          <p:nvPr/>
        </p:nvSpPr>
        <p:spPr>
          <a:xfrm>
            <a:off x="2350055" y="7610697"/>
            <a:ext cx="805144" cy="742738"/>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3" name="Down Arrow 12"/>
          <p:cNvSpPr/>
          <p:nvPr/>
        </p:nvSpPr>
        <p:spPr>
          <a:xfrm>
            <a:off x="2350055" y="5063547"/>
            <a:ext cx="805144" cy="742738"/>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28876926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Unit Tests</a:t>
            </a:r>
          </a:p>
        </p:txBody>
      </p:sp>
      <p:sp>
        <p:nvSpPr>
          <p:cNvPr id="3" name="Text Placeholder 2"/>
          <p:cNvSpPr>
            <a:spLocks noGrp="1"/>
          </p:cNvSpPr>
          <p:nvPr>
            <p:ph type="body" idx="1"/>
          </p:nvPr>
        </p:nvSpPr>
        <p:spPr>
          <a:xfrm>
            <a:off x="405353" y="2603499"/>
            <a:ext cx="12330259" cy="6945854"/>
          </a:xfrm>
        </p:spPr>
        <p:txBody>
          <a:bodyPr>
            <a:normAutofit lnSpcReduction="10000"/>
          </a:bodyPr>
          <a:lstStyle/>
          <a:p>
            <a:r>
              <a:rPr lang="en-US" dirty="0"/>
              <a:t>Using a library called </a:t>
            </a:r>
            <a:r>
              <a:rPr lang="en-US" b="1" dirty="0"/>
              <a:t>JUnit</a:t>
            </a:r>
          </a:p>
          <a:p>
            <a:pPr lvl="1"/>
            <a:r>
              <a:rPr lang="en-US" dirty="0"/>
              <a:t>Note: how to configure </a:t>
            </a:r>
            <a:r>
              <a:rPr lang="en-US" i="1" dirty="0"/>
              <a:t>Maven</a:t>
            </a:r>
            <a:r>
              <a:rPr lang="en-US" dirty="0"/>
              <a:t> to import third-party libraries is not part of this course (and so not on the exam), but you can ask me in the breaks if you are curious (for some of you, we will dig into its low level details in Enterprise Programming 1 next semester)</a:t>
            </a:r>
          </a:p>
          <a:p>
            <a:r>
              <a:rPr lang="en-US" dirty="0"/>
              <a:t>Regular code in “</a:t>
            </a:r>
            <a:r>
              <a:rPr lang="en-US" i="1" dirty="0" err="1"/>
              <a:t>src</a:t>
            </a:r>
            <a:r>
              <a:rPr lang="en-US" i="1" dirty="0"/>
              <a:t>/main/java</a:t>
            </a:r>
            <a:r>
              <a:rPr lang="en-US" dirty="0"/>
              <a:t>” folder</a:t>
            </a:r>
          </a:p>
          <a:p>
            <a:r>
              <a:rPr lang="en-US" dirty="0"/>
              <a:t>Test code in “</a:t>
            </a:r>
            <a:r>
              <a:rPr lang="en-US" i="1" dirty="0" err="1"/>
              <a:t>src</a:t>
            </a:r>
            <a:r>
              <a:rPr lang="en-US" i="1" dirty="0"/>
              <a:t>/test/java</a:t>
            </a:r>
            <a:r>
              <a:rPr lang="en-US" dirty="0"/>
              <a:t>” folder</a:t>
            </a:r>
          </a:p>
          <a:p>
            <a:r>
              <a:rPr lang="en-US" dirty="0"/>
              <a:t>A test class is just a Java class with </a:t>
            </a:r>
            <a:r>
              <a:rPr lang="en-US" i="1" dirty="0"/>
              <a:t>@ annotations</a:t>
            </a:r>
          </a:p>
          <a:p>
            <a:r>
              <a:rPr lang="en-US" dirty="0"/>
              <a:t>A test class for a class called </a:t>
            </a:r>
            <a:r>
              <a:rPr lang="en-US" i="1" dirty="0"/>
              <a:t>Foo.java</a:t>
            </a:r>
            <a:r>
              <a:rPr lang="en-US" dirty="0"/>
              <a:t> will be called </a:t>
            </a:r>
            <a:r>
              <a:rPr lang="en-US" i="1" dirty="0"/>
              <a:t>FooTest.java</a:t>
            </a:r>
            <a:r>
              <a:rPr lang="en-US" dirty="0"/>
              <a:t>, in the same package</a:t>
            </a:r>
            <a:endParaRPr lang="en-US" i="1" dirty="0"/>
          </a:p>
        </p:txBody>
      </p:sp>
    </p:spTree>
    <p:extLst>
      <p:ext uri="{BB962C8B-B14F-4D97-AF65-F5344CB8AC3E}">
        <p14:creationId xmlns:p14="http://schemas.microsoft.com/office/powerpoint/2010/main" val="330359568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 Annotations</a:t>
            </a:r>
          </a:p>
        </p:txBody>
      </p:sp>
      <p:sp>
        <p:nvSpPr>
          <p:cNvPr id="3" name="Text Placeholder 2"/>
          <p:cNvSpPr>
            <a:spLocks noGrp="1"/>
          </p:cNvSpPr>
          <p:nvPr>
            <p:ph type="body" idx="1"/>
          </p:nvPr>
        </p:nvSpPr>
        <p:spPr/>
        <p:txBody>
          <a:bodyPr/>
          <a:lstStyle/>
          <a:p>
            <a:r>
              <a:rPr lang="en-US" b="1" dirty="0"/>
              <a:t>@Test</a:t>
            </a:r>
            <a:r>
              <a:rPr lang="en-US" dirty="0"/>
              <a:t>: mark a method as a test</a:t>
            </a:r>
          </a:p>
          <a:p>
            <a:r>
              <a:rPr lang="en-US" b="1" dirty="0"/>
              <a:t>@</a:t>
            </a:r>
            <a:r>
              <a:rPr lang="en-US" b="1" dirty="0" err="1"/>
              <a:t>BeforeEach</a:t>
            </a:r>
            <a:r>
              <a:rPr lang="en-US" dirty="0"/>
              <a:t>: execute method before each test</a:t>
            </a:r>
          </a:p>
          <a:p>
            <a:r>
              <a:rPr lang="en-US" b="1" dirty="0"/>
              <a:t>@</a:t>
            </a:r>
            <a:r>
              <a:rPr lang="en-US" b="1" dirty="0" err="1"/>
              <a:t>BeforeAll</a:t>
            </a:r>
            <a:r>
              <a:rPr lang="en-US" dirty="0"/>
              <a:t>: execute method once before any of the tests is started</a:t>
            </a:r>
          </a:p>
          <a:p>
            <a:r>
              <a:rPr lang="en-US" b="1" dirty="0"/>
              <a:t>@</a:t>
            </a:r>
            <a:r>
              <a:rPr lang="en-US" b="1" dirty="0" err="1"/>
              <a:t>AfterEach</a:t>
            </a:r>
            <a:r>
              <a:rPr lang="en-US" dirty="0"/>
              <a:t>, </a:t>
            </a:r>
            <a:r>
              <a:rPr lang="en-US" b="1" dirty="0"/>
              <a:t>@</a:t>
            </a:r>
            <a:r>
              <a:rPr lang="en-US" b="1" dirty="0" err="1"/>
              <a:t>AfterAll</a:t>
            </a:r>
            <a:r>
              <a:rPr lang="en-US" dirty="0"/>
              <a:t>: same, but after the tests </a:t>
            </a:r>
          </a:p>
          <a:p>
            <a:r>
              <a:rPr lang="en-US" b="1" dirty="0"/>
              <a:t>@Disable</a:t>
            </a:r>
            <a:r>
              <a:rPr lang="en-US" dirty="0"/>
              <a:t>: temporarily disable a test, which is not going to be run</a:t>
            </a:r>
          </a:p>
        </p:txBody>
      </p:sp>
    </p:spTree>
    <p:extLst>
      <p:ext uri="{BB962C8B-B14F-4D97-AF65-F5344CB8AC3E}">
        <p14:creationId xmlns:p14="http://schemas.microsoft.com/office/powerpoint/2010/main" val="259336831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Assertions</a:t>
            </a:r>
          </a:p>
        </p:txBody>
      </p:sp>
      <p:sp>
        <p:nvSpPr>
          <p:cNvPr id="3" name="Text Placeholder 2"/>
          <p:cNvSpPr>
            <a:spLocks noGrp="1"/>
          </p:cNvSpPr>
          <p:nvPr>
            <p:ph type="body" idx="1"/>
          </p:nvPr>
        </p:nvSpPr>
        <p:spPr>
          <a:xfrm>
            <a:off x="377072" y="2603500"/>
            <a:ext cx="12377394" cy="6823304"/>
          </a:xfrm>
        </p:spPr>
        <p:txBody>
          <a:bodyPr>
            <a:normAutofit/>
          </a:bodyPr>
          <a:lstStyle/>
          <a:p>
            <a:pPr>
              <a:spcBef>
                <a:spcPts val="2400"/>
              </a:spcBef>
            </a:pPr>
            <a:r>
              <a:rPr lang="en-US" dirty="0"/>
              <a:t>When you have an output, you need to </a:t>
            </a:r>
            <a:r>
              <a:rPr lang="en-US" i="1" dirty="0"/>
              <a:t>verify</a:t>
            </a:r>
            <a:r>
              <a:rPr lang="en-US" dirty="0"/>
              <a:t> if correct</a:t>
            </a:r>
          </a:p>
          <a:p>
            <a:pPr>
              <a:spcBef>
                <a:spcPts val="2400"/>
              </a:spcBef>
            </a:pPr>
            <a:r>
              <a:rPr lang="en-US" dirty="0"/>
              <a:t>Extra code (assertion methods) that throws an error if the output is not equal to the expected one</a:t>
            </a:r>
          </a:p>
          <a:p>
            <a:pPr>
              <a:spcBef>
                <a:spcPts val="2400"/>
              </a:spcBef>
            </a:pPr>
            <a:r>
              <a:rPr lang="en-US" i="1" dirty="0" err="1"/>
              <a:t>assertEquals</a:t>
            </a:r>
            <a:r>
              <a:rPr lang="en-US" i="1" dirty="0"/>
              <a:t>(expected, output)</a:t>
            </a:r>
          </a:p>
          <a:p>
            <a:pPr lvl="1">
              <a:spcBef>
                <a:spcPts val="2400"/>
              </a:spcBef>
            </a:pPr>
            <a:r>
              <a:rPr lang="en-US" dirty="0"/>
              <a:t>throw error if </a:t>
            </a:r>
            <a:r>
              <a:rPr lang="en-US" i="1" dirty="0"/>
              <a:t>output</a:t>
            </a:r>
            <a:r>
              <a:rPr lang="en-US" dirty="0"/>
              <a:t> variable is not equal to the </a:t>
            </a:r>
            <a:r>
              <a:rPr lang="en-US" i="1" dirty="0"/>
              <a:t>expected</a:t>
            </a:r>
            <a:r>
              <a:rPr lang="en-US" dirty="0"/>
              <a:t> one</a:t>
            </a:r>
          </a:p>
          <a:p>
            <a:pPr>
              <a:spcBef>
                <a:spcPts val="2400"/>
              </a:spcBef>
            </a:pPr>
            <a:r>
              <a:rPr lang="en-US" i="1" dirty="0" err="1"/>
              <a:t>assertTrue</a:t>
            </a:r>
            <a:r>
              <a:rPr lang="en-US" i="1" dirty="0"/>
              <a:t>(condition)</a:t>
            </a:r>
          </a:p>
          <a:p>
            <a:pPr lvl="1">
              <a:spcBef>
                <a:spcPts val="2400"/>
              </a:spcBef>
            </a:pPr>
            <a:r>
              <a:rPr lang="en-US" dirty="0"/>
              <a:t>throw error if </a:t>
            </a:r>
            <a:r>
              <a:rPr lang="en-US" i="1" dirty="0"/>
              <a:t>condition</a:t>
            </a:r>
            <a:r>
              <a:rPr lang="en-US" dirty="0"/>
              <a:t> is false</a:t>
            </a:r>
          </a:p>
          <a:p>
            <a:pPr>
              <a:spcBef>
                <a:spcPts val="2400"/>
              </a:spcBef>
            </a:pPr>
            <a:r>
              <a:rPr lang="en-US" i="1" dirty="0" err="1"/>
              <a:t>assertNotNull</a:t>
            </a:r>
            <a:r>
              <a:rPr lang="en-US" i="1" dirty="0"/>
              <a:t>(output)</a:t>
            </a:r>
          </a:p>
          <a:p>
            <a:pPr lvl="1">
              <a:spcBef>
                <a:spcPts val="2400"/>
              </a:spcBef>
            </a:pPr>
            <a:r>
              <a:rPr lang="en-US" dirty="0"/>
              <a:t>throw error if </a:t>
            </a:r>
            <a:r>
              <a:rPr lang="en-US" i="1" dirty="0"/>
              <a:t>output</a:t>
            </a:r>
            <a:r>
              <a:rPr lang="en-US" dirty="0"/>
              <a:t> is null</a:t>
            </a:r>
          </a:p>
        </p:txBody>
      </p:sp>
    </p:spTree>
    <p:extLst>
      <p:ext uri="{BB962C8B-B14F-4D97-AF65-F5344CB8AC3E}">
        <p14:creationId xmlns:p14="http://schemas.microsoft.com/office/powerpoint/2010/main" val="259860097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p:cNvSpPr>
          <p:nvPr>
            <p:ph type="title"/>
          </p:nvPr>
        </p:nvSpPr>
        <p:spPr>
          <a:xfrm>
            <a:off x="7337802" y="103753"/>
            <a:ext cx="4998849" cy="2159000"/>
          </a:xfrm>
          <a:prstGeom prst="rect">
            <a:avLst/>
          </a:prstGeom>
        </p:spPr>
        <p:txBody>
          <a:bodyPr/>
          <a:lstStyle/>
          <a:p>
            <a:r>
              <a:rPr lang="en-US" dirty="0"/>
              <a:t>Advanced</a:t>
            </a:r>
            <a:endParaRPr dirty="0"/>
          </a:p>
        </p:txBody>
      </p:sp>
      <p:sp>
        <p:nvSpPr>
          <p:cNvPr id="144" name="Shape 144"/>
          <p:cNvSpPr>
            <a:spLocks noGrp="1"/>
          </p:cNvSpPr>
          <p:nvPr>
            <p:ph type="body" idx="1"/>
          </p:nvPr>
        </p:nvSpPr>
        <p:spPr>
          <a:xfrm>
            <a:off x="371959" y="2262753"/>
            <a:ext cx="6603999" cy="7191213"/>
          </a:xfrm>
          <a:prstGeom prst="rect">
            <a:avLst/>
          </a:prstGeom>
        </p:spPr>
        <p:txBody>
          <a:bodyPr>
            <a:noAutofit/>
          </a:bodyPr>
          <a:lstStyle/>
          <a:p>
            <a:pPr marL="742950" indent="-742950">
              <a:spcBef>
                <a:spcPts val="1200"/>
              </a:spcBef>
              <a:buFont typeface="+mj-lt"/>
              <a:buAutoNum type="arabicPeriod"/>
            </a:pPr>
            <a:r>
              <a:rPr lang="en-US" dirty="0"/>
              <a:t>Arrays/Lists/Tests</a:t>
            </a:r>
          </a:p>
          <a:p>
            <a:pPr marL="742950" indent="-742950">
              <a:spcBef>
                <a:spcPts val="1200"/>
              </a:spcBef>
              <a:buFont typeface="+mj-lt"/>
              <a:buAutoNum type="arabicPeriod"/>
            </a:pPr>
            <a:r>
              <a:rPr lang="en-US" dirty="0"/>
              <a:t>Stacks/Queues</a:t>
            </a:r>
          </a:p>
          <a:p>
            <a:pPr marL="742950" indent="-742950">
              <a:spcBef>
                <a:spcPts val="1200"/>
              </a:spcBef>
              <a:buFont typeface="+mj-lt"/>
              <a:buAutoNum type="arabicPeriod"/>
            </a:pPr>
            <a:r>
              <a:rPr lang="en-US" dirty="0"/>
              <a:t>Runtime analysis and Sorting</a:t>
            </a:r>
          </a:p>
          <a:p>
            <a:pPr marL="742950" indent="-742950">
              <a:spcBef>
                <a:spcPts val="1200"/>
              </a:spcBef>
              <a:buFont typeface="+mj-lt"/>
              <a:buAutoNum type="arabicPeriod"/>
            </a:pPr>
            <a:r>
              <a:rPr lang="en-US" dirty="0"/>
              <a:t>Recursion and TDD</a:t>
            </a:r>
          </a:p>
          <a:p>
            <a:pPr marL="742950" indent="-742950">
              <a:spcBef>
                <a:spcPts val="1200"/>
              </a:spcBef>
              <a:buFont typeface="+mj-lt"/>
              <a:buAutoNum type="arabicPeriod"/>
            </a:pPr>
            <a:r>
              <a:rPr lang="en-US" dirty="0"/>
              <a:t>Tree Maps</a:t>
            </a:r>
          </a:p>
          <a:p>
            <a:pPr marL="742950" indent="-742950">
              <a:spcBef>
                <a:spcPts val="1200"/>
              </a:spcBef>
              <a:buFont typeface="+mj-lt"/>
              <a:buAutoNum type="arabicPeriod"/>
            </a:pPr>
            <a:r>
              <a:rPr lang="en-US" dirty="0"/>
              <a:t>Hash Maps</a:t>
            </a:r>
          </a:p>
          <a:p>
            <a:pPr marL="742950" indent="-742950">
              <a:spcBef>
                <a:spcPts val="1200"/>
              </a:spcBef>
              <a:buFont typeface="+mj-lt"/>
              <a:buAutoNum type="arabicPeriod"/>
            </a:pPr>
            <a:r>
              <a:rPr lang="en-US" dirty="0"/>
              <a:t>Streams</a:t>
            </a:r>
          </a:p>
          <a:p>
            <a:pPr marL="742950" indent="-742950">
              <a:spcBef>
                <a:spcPts val="1200"/>
              </a:spcBef>
              <a:buFont typeface="+mj-lt"/>
              <a:buAutoNum type="arabicPeriod"/>
            </a:pPr>
            <a:r>
              <a:rPr lang="en-US" dirty="0"/>
              <a:t>Graphs</a:t>
            </a:r>
          </a:p>
          <a:p>
            <a:pPr marL="742950" indent="-742950">
              <a:spcBef>
                <a:spcPts val="1200"/>
              </a:spcBef>
              <a:buFont typeface="+mj-lt"/>
              <a:buAutoNum type="arabicPeriod"/>
            </a:pPr>
            <a:r>
              <a:rPr lang="en-US" dirty="0"/>
              <a:t>Regular Expressions</a:t>
            </a:r>
          </a:p>
        </p:txBody>
      </p:sp>
      <p:sp>
        <p:nvSpPr>
          <p:cNvPr id="4" name="Shape 144"/>
          <p:cNvSpPr txBox="1">
            <a:spLocks/>
          </p:cNvSpPr>
          <p:nvPr/>
        </p:nvSpPr>
        <p:spPr>
          <a:xfrm>
            <a:off x="7133741" y="1838547"/>
            <a:ext cx="5667859" cy="413202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1300"/>
              </a:spcBef>
              <a:spcAft>
                <a:spcPts val="0"/>
              </a:spcAft>
              <a:buClrTx/>
              <a:buSzPct val="75000"/>
              <a:buFont typeface="Arial" panose="020B0604020202020204" pitchFamily="34" charset="0"/>
              <a:buChar char="•"/>
              <a:tabLst/>
              <a:defRPr sz="28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1300"/>
              </a:spcBef>
              <a:spcAft>
                <a:spcPts val="0"/>
              </a:spcAft>
              <a:buClrTx/>
              <a:buSzPct val="75000"/>
              <a:buFontTx/>
              <a:buChar char="★"/>
              <a:tabLst/>
              <a:defRPr sz="28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24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20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a:lstStyle>
          <a:p>
            <a:pPr marL="742950" indent="-742950" hangingPunct="1">
              <a:spcBef>
                <a:spcPts val="2400"/>
              </a:spcBef>
              <a:buFont typeface="+mj-lt"/>
              <a:buAutoNum type="arabicPeriod" startAt="10"/>
            </a:pPr>
            <a:r>
              <a:rPr lang="en-US" dirty="0"/>
              <a:t>Optimization Algorithms</a:t>
            </a:r>
          </a:p>
          <a:p>
            <a:pPr marL="742950" indent="-742950" hangingPunct="1">
              <a:spcBef>
                <a:spcPts val="2400"/>
              </a:spcBef>
              <a:buFont typeface="+mj-lt"/>
              <a:buAutoNum type="arabicPeriod" startAt="10"/>
            </a:pPr>
            <a:r>
              <a:rPr lang="en-US" dirty="0"/>
              <a:t>Evolutionary Algorithms</a:t>
            </a:r>
          </a:p>
          <a:p>
            <a:pPr marL="742950" indent="-742950" hangingPunct="1">
              <a:spcBef>
                <a:spcPts val="2400"/>
              </a:spcBef>
              <a:buFont typeface="+mj-lt"/>
              <a:buAutoNum type="arabicPeriod" startAt="10"/>
            </a:pPr>
            <a:r>
              <a:rPr lang="en-US" dirty="0"/>
              <a:t>Data Compression</a:t>
            </a:r>
          </a:p>
        </p:txBody>
      </p:sp>
      <p:sp>
        <p:nvSpPr>
          <p:cNvPr id="5" name="Shape 143"/>
          <p:cNvSpPr txBox="1">
            <a:spLocks/>
          </p:cNvSpPr>
          <p:nvPr/>
        </p:nvSpPr>
        <p:spPr>
          <a:xfrm>
            <a:off x="214176" y="103753"/>
            <a:ext cx="4998849"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92500"/>
          </a:bodyPr>
          <a:lst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pPr hangingPunct="1"/>
            <a:r>
              <a:rPr lang="en-US" dirty="0"/>
              <a:t>Foundation</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8376" y="167690"/>
            <a:ext cx="7103228" cy="2159000"/>
          </a:xfrm>
        </p:spPr>
        <p:txBody>
          <a:bodyPr/>
          <a:lstStyle/>
          <a:p>
            <a:r>
              <a:rPr lang="en-US" dirty="0"/>
              <a:t>Test Example</a:t>
            </a:r>
          </a:p>
        </p:txBody>
      </p:sp>
      <p:sp>
        <p:nvSpPr>
          <p:cNvPr id="4" name="Rectangle 1"/>
          <p:cNvSpPr>
            <a:spLocks noGrp="1" noChangeArrowheads="1"/>
          </p:cNvSpPr>
          <p:nvPr>
            <p:ph type="body" idx="1"/>
          </p:nvPr>
        </p:nvSpPr>
        <p:spPr bwMode="auto">
          <a:xfrm>
            <a:off x="1998481" y="2909557"/>
            <a:ext cx="9565439"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3381FF"/>
                </a:solidFill>
                <a:effectLst/>
                <a:latin typeface="Courier New" panose="02070309020205020404" pitchFamily="49" charset="0"/>
                <a:cs typeface="Courier New" panose="02070309020205020404" pitchFamily="49" charset="0"/>
              </a:rPr>
              <a:t>@Test</a:t>
            </a:r>
            <a:br>
              <a:rPr kumimoji="0" lang="en-US" altLang="en-US" sz="3200" b="1" i="0" u="none" strike="noStrike" cap="none" normalizeH="0" baseline="0" dirty="0">
                <a:ln>
                  <a:noFill/>
                </a:ln>
                <a:solidFill>
                  <a:srgbClr val="3381FF"/>
                </a:solidFill>
                <a:effectLst/>
                <a:latin typeface="Courier New" panose="02070309020205020404" pitchFamily="49" charset="0"/>
                <a:cs typeface="Courier New" panose="02070309020205020404" pitchFamily="49" charset="0"/>
              </a:rPr>
            </a:br>
            <a:r>
              <a:rPr kumimoji="0" lang="en-US" altLang="en-US" sz="3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en-US" altLang="en-US" sz="3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testBase</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32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3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int</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array = {</a:t>
            </a:r>
            <a:r>
              <a:rPr kumimoji="0" lang="en-US" altLang="en-US" sz="3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3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3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3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int</a:t>
            </a:r>
            <a:r>
              <a:rPr kumimoji="0" lang="en-US" altLang="en-US" sz="3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res = </a:t>
            </a:r>
            <a:r>
              <a:rPr kumimoji="0" lang="en-US" altLang="en-US" sz="3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ArrayExample.</a:t>
            </a:r>
            <a:r>
              <a:rPr kumimoji="0" lang="en-US" altLang="en-US" sz="3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sum</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(array);</a:t>
            </a: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3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assertEquals</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32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a:t>
            </a: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res);</a:t>
            </a:r>
            <a:b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3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5" name="Rounded Rectangle 4"/>
          <p:cNvSpPr/>
          <p:nvPr/>
        </p:nvSpPr>
        <p:spPr>
          <a:xfrm>
            <a:off x="382495" y="1139566"/>
            <a:ext cx="2158739" cy="930751"/>
          </a:xfrm>
          <a:prstGeom prst="roundRect">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mn-lt"/>
                <a:ea typeface="+mn-ea"/>
                <a:cs typeface="+mn-cs"/>
                <a:sym typeface="Helvetica Light"/>
              </a:rPr>
              <a:t>Mark method as a test</a:t>
            </a:r>
          </a:p>
        </p:txBody>
      </p:sp>
      <p:sp>
        <p:nvSpPr>
          <p:cNvPr id="6" name="Rounded Rectangle 5"/>
          <p:cNvSpPr/>
          <p:nvPr/>
        </p:nvSpPr>
        <p:spPr>
          <a:xfrm>
            <a:off x="10436314" y="4410931"/>
            <a:ext cx="1894787" cy="522129"/>
          </a:xfrm>
          <a:prstGeom prst="roundRect">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mn-lt"/>
                <a:ea typeface="+mn-ea"/>
                <a:cs typeface="+mn-cs"/>
                <a:sym typeface="Helvetica Light"/>
              </a:rPr>
              <a:t>Input data</a:t>
            </a:r>
          </a:p>
        </p:txBody>
      </p:sp>
      <p:sp>
        <p:nvSpPr>
          <p:cNvPr id="7" name="Rounded Rectangle 6"/>
          <p:cNvSpPr/>
          <p:nvPr/>
        </p:nvSpPr>
        <p:spPr>
          <a:xfrm>
            <a:off x="382495" y="5171714"/>
            <a:ext cx="1894787" cy="930751"/>
          </a:xfrm>
          <a:prstGeom prst="roundRect">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mn-lt"/>
                <a:ea typeface="+mn-ea"/>
                <a:cs typeface="+mn-cs"/>
                <a:sym typeface="Helvetica Light"/>
              </a:rPr>
              <a:t>Code execution</a:t>
            </a:r>
          </a:p>
        </p:txBody>
      </p:sp>
      <p:sp>
        <p:nvSpPr>
          <p:cNvPr id="8" name="Rounded Rectangle 7"/>
          <p:cNvSpPr/>
          <p:nvPr/>
        </p:nvSpPr>
        <p:spPr>
          <a:xfrm>
            <a:off x="9790577" y="6371911"/>
            <a:ext cx="1894787" cy="522129"/>
          </a:xfrm>
          <a:prstGeom prst="roundRect">
            <a:avLst/>
          </a:prstGeom>
          <a:solidFill>
            <a:schemeClr val="accent6">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mn-lt"/>
                <a:ea typeface="+mn-ea"/>
                <a:cs typeface="+mn-cs"/>
                <a:sym typeface="Helvetica Light"/>
              </a:rPr>
              <a:t>Verify output</a:t>
            </a:r>
          </a:p>
        </p:txBody>
      </p:sp>
      <p:sp>
        <p:nvSpPr>
          <p:cNvPr id="13" name="Down Arrow 12"/>
          <p:cNvSpPr/>
          <p:nvPr/>
        </p:nvSpPr>
        <p:spPr>
          <a:xfrm rot="19255555">
            <a:off x="1842098" y="2142786"/>
            <a:ext cx="461912" cy="916613"/>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Down Arrow 13"/>
          <p:cNvSpPr/>
          <p:nvPr/>
        </p:nvSpPr>
        <p:spPr>
          <a:xfrm rot="5400000">
            <a:off x="9438176" y="4025944"/>
            <a:ext cx="461914" cy="1299162"/>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Down Arrow 14"/>
          <p:cNvSpPr/>
          <p:nvPr/>
        </p:nvSpPr>
        <p:spPr>
          <a:xfrm rot="16200000">
            <a:off x="2442118" y="5407936"/>
            <a:ext cx="437508" cy="458306"/>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Down Arrow 15"/>
          <p:cNvSpPr/>
          <p:nvPr/>
        </p:nvSpPr>
        <p:spPr>
          <a:xfrm rot="5400000">
            <a:off x="8713883" y="5983395"/>
            <a:ext cx="461914" cy="1299162"/>
          </a:xfrm>
          <a:prstGeom prst="downArrow">
            <a:avLst/>
          </a:prstGeom>
          <a:solidFill>
            <a:schemeClr val="tx1"/>
          </a:solidFill>
          <a:ln w="12700" cap="flat">
            <a:noFill/>
            <a:miter lim="400000"/>
          </a:ln>
          <a:effectLst>
            <a:outerShdw blurRad="38100" dist="25400" dir="5400000" rotWithShape="0">
              <a:schemeClr val="tx1">
                <a:alpha val="50000"/>
              </a:scheme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72155590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9721"/>
            <a:ext cx="11099800" cy="1481468"/>
          </a:xfrm>
        </p:spPr>
        <p:txBody>
          <a:bodyPr/>
          <a:lstStyle/>
          <a:p>
            <a:r>
              <a:rPr lang="en-US" dirty="0"/>
              <a:t>Running a Test</a:t>
            </a:r>
          </a:p>
        </p:txBody>
      </p:sp>
      <p:sp>
        <p:nvSpPr>
          <p:cNvPr id="3" name="Text Placeholder 2"/>
          <p:cNvSpPr>
            <a:spLocks noGrp="1"/>
          </p:cNvSpPr>
          <p:nvPr>
            <p:ph type="body" idx="1"/>
          </p:nvPr>
        </p:nvSpPr>
        <p:spPr>
          <a:xfrm>
            <a:off x="1153998" y="1794496"/>
            <a:ext cx="10696804" cy="1497161"/>
          </a:xfrm>
        </p:spPr>
        <p:txBody>
          <a:bodyPr>
            <a:normAutofit lnSpcReduction="10000"/>
          </a:bodyPr>
          <a:lstStyle/>
          <a:p>
            <a:pPr>
              <a:spcBef>
                <a:spcPts val="2400"/>
              </a:spcBef>
            </a:pPr>
            <a:r>
              <a:rPr lang="en-US" dirty="0"/>
              <a:t>Right-click, and choose “</a:t>
            </a:r>
            <a:r>
              <a:rPr lang="en-US" i="1" dirty="0"/>
              <a:t>Run &lt;</a:t>
            </a:r>
            <a:r>
              <a:rPr lang="en-US" i="1" dirty="0" err="1"/>
              <a:t>ClassName</a:t>
            </a:r>
            <a:r>
              <a:rPr lang="en-US" i="1" dirty="0"/>
              <a:t>&gt;</a:t>
            </a:r>
            <a:r>
              <a:rPr lang="en-US" dirty="0"/>
              <a:t>”</a:t>
            </a:r>
          </a:p>
          <a:p>
            <a:pPr>
              <a:spcBef>
                <a:spcPts val="2400"/>
              </a:spcBef>
            </a:pPr>
            <a:r>
              <a:rPr lang="en-US" dirty="0"/>
              <a:t>Can also use “</a:t>
            </a:r>
            <a:r>
              <a:rPr lang="en-US" i="1" dirty="0"/>
              <a:t>Debug</a:t>
            </a:r>
            <a:r>
              <a:rPr lang="en-US" dirty="0"/>
              <a:t>” and “</a:t>
            </a:r>
            <a:r>
              <a:rPr lang="en-US" i="1" dirty="0"/>
              <a:t>Run With Coverage</a:t>
            </a:r>
            <a:r>
              <a:rPr lang="en-US" dirty="0"/>
              <a:t>” </a:t>
            </a:r>
          </a:p>
        </p:txBody>
      </p:sp>
      <p:pic>
        <p:nvPicPr>
          <p:cNvPr id="4" name="Picture 3"/>
          <p:cNvPicPr>
            <a:picLocks noChangeAspect="1"/>
          </p:cNvPicPr>
          <p:nvPr/>
        </p:nvPicPr>
        <p:blipFill>
          <a:blip r:embed="rId2"/>
          <a:stretch>
            <a:fillRect/>
          </a:stretch>
        </p:blipFill>
        <p:spPr>
          <a:xfrm>
            <a:off x="2340466" y="3665828"/>
            <a:ext cx="8330676" cy="5860470"/>
          </a:xfrm>
          <a:prstGeom prst="rect">
            <a:avLst/>
          </a:prstGeom>
        </p:spPr>
      </p:pic>
    </p:spTree>
    <p:extLst>
      <p:ext uri="{BB962C8B-B14F-4D97-AF65-F5344CB8AC3E}">
        <p14:creationId xmlns:p14="http://schemas.microsoft.com/office/powerpoint/2010/main" val="323224609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With Coverage</a:t>
            </a:r>
          </a:p>
        </p:txBody>
      </p:sp>
      <p:sp>
        <p:nvSpPr>
          <p:cNvPr id="3" name="Text Placeholder 2"/>
          <p:cNvSpPr>
            <a:spLocks noGrp="1"/>
          </p:cNvSpPr>
          <p:nvPr>
            <p:ph type="body" idx="1"/>
          </p:nvPr>
        </p:nvSpPr>
        <p:spPr>
          <a:xfrm>
            <a:off x="9658350" y="2603500"/>
            <a:ext cx="2971800" cy="6286500"/>
          </a:xfrm>
        </p:spPr>
        <p:txBody>
          <a:bodyPr>
            <a:normAutofit fontScale="92500" lnSpcReduction="10000"/>
          </a:bodyPr>
          <a:lstStyle/>
          <a:p>
            <a:r>
              <a:rPr lang="en-US" dirty="0"/>
              <a:t>Can tell you how much of the code is executed</a:t>
            </a:r>
          </a:p>
          <a:p>
            <a:r>
              <a:rPr lang="en-US" dirty="0" err="1"/>
              <a:t>Eg</a:t>
            </a:r>
            <a:r>
              <a:rPr lang="en-US" dirty="0"/>
              <a:t>, 83% in this case</a:t>
            </a:r>
          </a:p>
          <a:p>
            <a:r>
              <a:rPr lang="en-US" dirty="0"/>
              <a:t>Code that is never executed by a test, might have bugs</a:t>
            </a:r>
          </a:p>
        </p:txBody>
      </p:sp>
      <p:pic>
        <p:nvPicPr>
          <p:cNvPr id="4" name="Picture 3"/>
          <p:cNvPicPr>
            <a:picLocks noChangeAspect="1"/>
          </p:cNvPicPr>
          <p:nvPr/>
        </p:nvPicPr>
        <p:blipFill>
          <a:blip r:embed="rId2"/>
          <a:stretch>
            <a:fillRect/>
          </a:stretch>
        </p:blipFill>
        <p:spPr>
          <a:xfrm>
            <a:off x="188091" y="2324100"/>
            <a:ext cx="9143787" cy="6565900"/>
          </a:xfrm>
          <a:prstGeom prst="rect">
            <a:avLst/>
          </a:prstGeom>
        </p:spPr>
      </p:pic>
    </p:spTree>
    <p:extLst>
      <p:ext uri="{BB962C8B-B14F-4D97-AF65-F5344CB8AC3E}">
        <p14:creationId xmlns:p14="http://schemas.microsoft.com/office/powerpoint/2010/main" val="84431271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a:t>
            </a:r>
          </a:p>
        </p:txBody>
      </p:sp>
      <p:sp>
        <p:nvSpPr>
          <p:cNvPr id="3" name="Text Placeholder 2"/>
          <p:cNvSpPr>
            <a:spLocks noGrp="1"/>
          </p:cNvSpPr>
          <p:nvPr>
            <p:ph type="body" idx="1"/>
          </p:nvPr>
        </p:nvSpPr>
        <p:spPr>
          <a:xfrm>
            <a:off x="7336052" y="2603500"/>
            <a:ext cx="5437268" cy="6870438"/>
          </a:xfrm>
        </p:spPr>
        <p:txBody>
          <a:bodyPr/>
          <a:lstStyle/>
          <a:p>
            <a:r>
              <a:rPr lang="en-US" b="1" dirty="0"/>
              <a:t>VERY IMPORTANT</a:t>
            </a:r>
          </a:p>
          <a:p>
            <a:r>
              <a:rPr lang="en-US" dirty="0"/>
              <a:t>Can put “</a:t>
            </a:r>
            <a:r>
              <a:rPr lang="en-US" i="1" dirty="0"/>
              <a:t>break points</a:t>
            </a:r>
            <a:r>
              <a:rPr lang="en-US" dirty="0"/>
              <a:t>”</a:t>
            </a:r>
          </a:p>
          <a:p>
            <a:r>
              <a:rPr lang="en-US" dirty="0"/>
              <a:t>Execute one step at a time</a:t>
            </a:r>
          </a:p>
          <a:p>
            <a:r>
              <a:rPr lang="en-US" dirty="0"/>
              <a:t>Inspect status of all variables, at each step</a:t>
            </a:r>
          </a:p>
          <a:p>
            <a:r>
              <a:rPr lang="en-US" dirty="0"/>
              <a:t>Easier to understand with live demo</a:t>
            </a:r>
          </a:p>
        </p:txBody>
      </p:sp>
      <p:pic>
        <p:nvPicPr>
          <p:cNvPr id="4" name="Picture 3"/>
          <p:cNvPicPr>
            <a:picLocks noChangeAspect="1"/>
          </p:cNvPicPr>
          <p:nvPr/>
        </p:nvPicPr>
        <p:blipFill>
          <a:blip r:embed="rId2"/>
          <a:stretch>
            <a:fillRect/>
          </a:stretch>
        </p:blipFill>
        <p:spPr>
          <a:xfrm>
            <a:off x="472180" y="2603500"/>
            <a:ext cx="6383552" cy="6959600"/>
          </a:xfrm>
          <a:prstGeom prst="rect">
            <a:avLst/>
          </a:prstGeom>
        </p:spPr>
      </p:pic>
    </p:spTree>
    <p:extLst>
      <p:ext uri="{BB962C8B-B14F-4D97-AF65-F5344CB8AC3E}">
        <p14:creationId xmlns:p14="http://schemas.microsoft.com/office/powerpoint/2010/main" val="242723054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408971" y="614846"/>
            <a:ext cx="7814276" cy="8519432"/>
          </a:xfrm>
          <a:prstGeom prst="rect">
            <a:avLst/>
          </a:prstGeom>
        </p:spPr>
      </p:pic>
      <p:sp>
        <p:nvSpPr>
          <p:cNvPr id="7" name="TextBox 6"/>
          <p:cNvSpPr txBox="1"/>
          <p:nvPr/>
        </p:nvSpPr>
        <p:spPr>
          <a:xfrm>
            <a:off x="4439223" y="1556214"/>
            <a:ext cx="1729641" cy="471924"/>
          </a:xfrm>
          <a:prstGeom prst="rect">
            <a:avLst/>
          </a:prstGeom>
          <a:solidFill>
            <a:schemeClr val="accent1">
              <a:alpha val="2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Breakpoints</a:t>
            </a:r>
          </a:p>
        </p:txBody>
      </p:sp>
      <p:sp>
        <p:nvSpPr>
          <p:cNvPr id="6" name="Right Arrow 5"/>
          <p:cNvSpPr/>
          <p:nvPr/>
        </p:nvSpPr>
        <p:spPr>
          <a:xfrm rot="1485246">
            <a:off x="5275143" y="1942311"/>
            <a:ext cx="851337" cy="611702"/>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TextBox 7"/>
          <p:cNvSpPr txBox="1"/>
          <p:nvPr/>
        </p:nvSpPr>
        <p:spPr>
          <a:xfrm>
            <a:off x="7608690" y="6337368"/>
            <a:ext cx="2481450" cy="471924"/>
          </a:xfrm>
          <a:prstGeom prst="rect">
            <a:avLst/>
          </a:prstGeom>
          <a:solidFill>
            <a:schemeClr val="accent1">
              <a:alpha val="2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400" dirty="0"/>
              <a:t>S</a:t>
            </a:r>
            <a:r>
              <a:rPr kumimoji="0" lang="en-US" sz="2400" b="0" i="0" u="none" strike="noStrike" cap="none" spc="0" normalizeH="0" dirty="0">
                <a:ln>
                  <a:noFill/>
                </a:ln>
                <a:solidFill>
                  <a:srgbClr val="000000"/>
                </a:solidFill>
                <a:effectLst/>
                <a:uFillTx/>
                <a:latin typeface="+mn-lt"/>
                <a:ea typeface="+mn-ea"/>
                <a:cs typeface="+mn-cs"/>
                <a:sym typeface="Helvetica Light"/>
              </a:rPr>
              <a:t>tate of variables</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9" name="Right Arrow 8"/>
          <p:cNvSpPr/>
          <p:nvPr/>
        </p:nvSpPr>
        <p:spPr>
          <a:xfrm rot="13197670">
            <a:off x="7408641" y="5609898"/>
            <a:ext cx="851337" cy="611702"/>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TextBox 9"/>
          <p:cNvSpPr txBox="1"/>
          <p:nvPr/>
        </p:nvSpPr>
        <p:spPr>
          <a:xfrm>
            <a:off x="520324" y="3815363"/>
            <a:ext cx="1712007" cy="841256"/>
          </a:xfrm>
          <a:prstGeom prst="rect">
            <a:avLst/>
          </a:prstGeom>
          <a:solidFill>
            <a:schemeClr val="accent1">
              <a:alpha val="2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Run</a:t>
            </a:r>
            <a:r>
              <a:rPr kumimoji="0" lang="en-US" sz="2400" b="0" i="0" u="none" strike="noStrike" cap="none" spc="0" normalizeH="0" dirty="0">
                <a:ln>
                  <a:noFill/>
                </a:ln>
                <a:solidFill>
                  <a:srgbClr val="000000"/>
                </a:solidFill>
                <a:effectLst/>
                <a:uFillTx/>
                <a:latin typeface="+mn-lt"/>
                <a:ea typeface="+mn-ea"/>
                <a:cs typeface="+mn-cs"/>
                <a:sym typeface="Helvetica Light"/>
              </a:rPr>
              <a:t> till next</a:t>
            </a:r>
          </a:p>
          <a:p>
            <a:pPr marL="0" marR="0" indent="0" algn="l" defTabSz="584200" rtl="0" fontAlgn="auto" latinLnBrk="0" hangingPunct="0">
              <a:lnSpc>
                <a:spcPct val="100000"/>
              </a:lnSpc>
              <a:spcBef>
                <a:spcPts val="0"/>
              </a:spcBef>
              <a:spcAft>
                <a:spcPts val="0"/>
              </a:spcAft>
              <a:buClrTx/>
              <a:buSzTx/>
              <a:buFontTx/>
              <a:buNone/>
              <a:tabLst/>
            </a:pPr>
            <a:r>
              <a:rPr lang="en-US" sz="2400" baseline="0" dirty="0"/>
              <a:t>breakpoint</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1" name="Right Arrow 10"/>
          <p:cNvSpPr/>
          <p:nvPr/>
        </p:nvSpPr>
        <p:spPr>
          <a:xfrm rot="1485246">
            <a:off x="1744719" y="4663599"/>
            <a:ext cx="851337" cy="611702"/>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2" name="TextBox 11"/>
          <p:cNvSpPr txBox="1"/>
          <p:nvPr/>
        </p:nvSpPr>
        <p:spPr>
          <a:xfrm>
            <a:off x="2685011" y="3107477"/>
            <a:ext cx="2463816" cy="471924"/>
          </a:xfrm>
          <a:prstGeom prst="rect">
            <a:avLst/>
          </a:prstGeom>
          <a:solidFill>
            <a:schemeClr val="accent1">
              <a:alpha val="2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One step forward</a:t>
            </a:r>
          </a:p>
        </p:txBody>
      </p:sp>
      <p:sp>
        <p:nvSpPr>
          <p:cNvPr id="13" name="Right Arrow 12"/>
          <p:cNvSpPr/>
          <p:nvPr/>
        </p:nvSpPr>
        <p:spPr>
          <a:xfrm rot="3964199">
            <a:off x="3547182" y="3746481"/>
            <a:ext cx="851337" cy="611702"/>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TextBox 13"/>
          <p:cNvSpPr txBox="1"/>
          <p:nvPr/>
        </p:nvSpPr>
        <p:spPr>
          <a:xfrm>
            <a:off x="3115515" y="5569361"/>
            <a:ext cx="3339056" cy="471924"/>
          </a:xfrm>
          <a:prstGeom prst="rect">
            <a:avLst/>
          </a:prstGeom>
          <a:solidFill>
            <a:schemeClr val="accent1">
              <a:alpha val="2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400" dirty="0"/>
              <a:t>S</a:t>
            </a:r>
            <a:r>
              <a:rPr kumimoji="0" lang="en-US" sz="2400" b="0" i="0" u="none" strike="noStrike" cap="none" spc="0" normalizeH="0" baseline="0" dirty="0">
                <a:ln>
                  <a:noFill/>
                </a:ln>
                <a:solidFill>
                  <a:srgbClr val="000000"/>
                </a:solidFill>
                <a:effectLst/>
                <a:uFillTx/>
                <a:latin typeface="+mn-lt"/>
                <a:ea typeface="+mn-ea"/>
                <a:cs typeface="+mn-cs"/>
                <a:sym typeface="Helvetica Light"/>
              </a:rPr>
              <a:t>tep inside</a:t>
            </a:r>
            <a:r>
              <a:rPr lang="en-US" sz="2400" dirty="0"/>
              <a:t> function call</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5" name="Right Arrow 14"/>
          <p:cNvSpPr/>
          <p:nvPr/>
        </p:nvSpPr>
        <p:spPr>
          <a:xfrm rot="15162008">
            <a:off x="4037051" y="4756984"/>
            <a:ext cx="851337" cy="611702"/>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extBox 19"/>
          <p:cNvSpPr txBox="1"/>
          <p:nvPr/>
        </p:nvSpPr>
        <p:spPr>
          <a:xfrm>
            <a:off x="6316109" y="3644097"/>
            <a:ext cx="3473708" cy="841256"/>
          </a:xfrm>
          <a:prstGeom prst="rect">
            <a:avLst/>
          </a:prstGeom>
          <a:solidFill>
            <a:schemeClr val="accent1">
              <a:alpha val="2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Evaluate</a:t>
            </a:r>
            <a:r>
              <a:rPr kumimoji="0" lang="en-US" sz="2400" b="0" i="0" u="none" strike="noStrike" cap="none" spc="0" normalizeH="0" dirty="0">
                <a:ln>
                  <a:noFill/>
                </a:ln>
                <a:solidFill>
                  <a:srgbClr val="000000"/>
                </a:solidFill>
                <a:effectLst/>
                <a:uFillTx/>
                <a:latin typeface="+mn-lt"/>
                <a:ea typeface="+mn-ea"/>
                <a:cs typeface="+mn-cs"/>
                <a:sym typeface="Helvetica Light"/>
              </a:rPr>
              <a:t> code on the fly </a:t>
            </a:r>
          </a:p>
          <a:p>
            <a:pPr marL="0" marR="0" indent="0" algn="l"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dirty="0">
                <a:ln>
                  <a:noFill/>
                </a:ln>
                <a:solidFill>
                  <a:srgbClr val="000000"/>
                </a:solidFill>
                <a:effectLst/>
                <a:uFillTx/>
                <a:latin typeface="+mn-lt"/>
                <a:ea typeface="+mn-ea"/>
                <a:cs typeface="+mn-cs"/>
                <a:sym typeface="Helvetica Light"/>
              </a:rPr>
              <a:t>in current context</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21" name="Right Arrow 20"/>
          <p:cNvSpPr/>
          <p:nvPr/>
        </p:nvSpPr>
        <p:spPr>
          <a:xfrm rot="9483631">
            <a:off x="5409649" y="4045972"/>
            <a:ext cx="851337" cy="611702"/>
          </a:xfrm>
          <a:prstGeom prst="right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10190212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Text Placeholder 2"/>
          <p:cNvSpPr>
            <a:spLocks noGrp="1"/>
          </p:cNvSpPr>
          <p:nvPr>
            <p:ph type="body" idx="1"/>
          </p:nvPr>
        </p:nvSpPr>
        <p:spPr/>
        <p:txBody>
          <a:bodyPr/>
          <a:lstStyle/>
          <a:p>
            <a:r>
              <a:rPr lang="en-US" dirty="0"/>
              <a:t>Study Book Chapter 1.1 and 1.2</a:t>
            </a:r>
          </a:p>
          <a:p>
            <a:r>
              <a:rPr lang="en-US" dirty="0"/>
              <a:t>Study code in the </a:t>
            </a:r>
            <a:r>
              <a:rPr lang="en-US" i="1" dirty="0"/>
              <a:t>org.pg4200.les01</a:t>
            </a:r>
            <a:r>
              <a:rPr lang="en-US" dirty="0"/>
              <a:t> package</a:t>
            </a:r>
          </a:p>
          <a:p>
            <a:r>
              <a:rPr lang="en-US" dirty="0"/>
              <a:t>Do exercises in </a:t>
            </a:r>
            <a:r>
              <a:rPr lang="en-US" i="1" dirty="0"/>
              <a:t>exercises/ex01</a:t>
            </a:r>
          </a:p>
          <a:p>
            <a:r>
              <a:rPr lang="en-US" dirty="0"/>
              <a:t>Extra: do exercises in the book</a:t>
            </a:r>
          </a:p>
        </p:txBody>
      </p:sp>
    </p:spTree>
    <p:extLst>
      <p:ext uri="{BB962C8B-B14F-4D97-AF65-F5344CB8AC3E}">
        <p14:creationId xmlns:p14="http://schemas.microsoft.com/office/powerpoint/2010/main" val="122155859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Structure</a:t>
            </a:r>
          </a:p>
        </p:txBody>
      </p:sp>
      <p:sp>
        <p:nvSpPr>
          <p:cNvPr id="3" name="Text Placeholder 2"/>
          <p:cNvSpPr>
            <a:spLocks noGrp="1"/>
          </p:cNvSpPr>
          <p:nvPr>
            <p:ph type="body" idx="1"/>
          </p:nvPr>
        </p:nvSpPr>
        <p:spPr>
          <a:xfrm>
            <a:off x="444500" y="2603500"/>
            <a:ext cx="11607800" cy="6286500"/>
          </a:xfrm>
        </p:spPr>
        <p:txBody>
          <a:bodyPr/>
          <a:lstStyle/>
          <a:p>
            <a:r>
              <a:rPr lang="en-US" dirty="0"/>
              <a:t>“Usually”  2+2</a:t>
            </a:r>
          </a:p>
          <a:p>
            <a:pPr lvl="1"/>
            <a:r>
              <a:rPr lang="en-US" dirty="0"/>
              <a:t>2-3 hours of lecture: code and slides</a:t>
            </a:r>
          </a:p>
          <a:p>
            <a:pPr lvl="1"/>
            <a:r>
              <a:rPr lang="en-US" dirty="0"/>
              <a:t>1-2 hours in which you should do exercises and get help</a:t>
            </a:r>
          </a:p>
          <a:p>
            <a:r>
              <a:rPr lang="en-US" b="1" dirty="0"/>
              <a:t>IMPORTANT</a:t>
            </a:r>
            <a:r>
              <a:rPr lang="en-US" dirty="0"/>
              <a:t>: the 1-2 hours after lecture is not only for exercises. If you are falling behind, or you need some more revision, you can ask for my help on anything related to coding</a:t>
            </a:r>
          </a:p>
        </p:txBody>
      </p:sp>
    </p:spTree>
    <p:extLst>
      <p:ext uri="{BB962C8B-B14F-4D97-AF65-F5344CB8AC3E}">
        <p14:creationId xmlns:p14="http://schemas.microsoft.com/office/powerpoint/2010/main" val="31567966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title"/>
          </p:nvPr>
        </p:nvSpPr>
        <p:spPr>
          <a:prstGeom prst="rect">
            <a:avLst/>
          </a:prstGeom>
        </p:spPr>
        <p:txBody>
          <a:bodyPr/>
          <a:lstStyle/>
          <a:p>
            <a:r>
              <a:t>Course Material</a:t>
            </a:r>
          </a:p>
        </p:txBody>
      </p:sp>
      <p:sp>
        <p:nvSpPr>
          <p:cNvPr id="147" name="Shape 147"/>
          <p:cNvSpPr>
            <a:spLocks noGrp="1"/>
          </p:cNvSpPr>
          <p:nvPr>
            <p:ph type="body" idx="1"/>
          </p:nvPr>
        </p:nvSpPr>
        <p:spPr>
          <a:xfrm>
            <a:off x="216976" y="2603500"/>
            <a:ext cx="6710765" cy="6456766"/>
          </a:xfrm>
          <a:prstGeom prst="rect">
            <a:avLst/>
          </a:prstGeom>
        </p:spPr>
        <p:txBody>
          <a:bodyPr>
            <a:normAutofit/>
          </a:bodyPr>
          <a:lstStyle/>
          <a:p>
            <a:pPr marL="386715" indent="-386715" defTabSz="508254">
              <a:spcBef>
                <a:spcPts val="3600"/>
              </a:spcBef>
              <a:defRPr sz="3132"/>
            </a:pPr>
            <a:r>
              <a:rPr lang="en-US" dirty="0"/>
              <a:t>Algorithms (4th Edition)</a:t>
            </a:r>
          </a:p>
          <a:p>
            <a:pPr marL="386715" indent="-386715" defTabSz="508254">
              <a:spcBef>
                <a:spcPts val="3600"/>
              </a:spcBef>
              <a:defRPr sz="3132"/>
            </a:pPr>
            <a:r>
              <a:rPr dirty="0"/>
              <a:t>We </a:t>
            </a:r>
            <a:r>
              <a:rPr b="1" dirty="0"/>
              <a:t>actually use it </a:t>
            </a:r>
            <a:r>
              <a:rPr dirty="0"/>
              <a:t>in the course, so </a:t>
            </a:r>
            <a:r>
              <a:rPr i="1" dirty="0"/>
              <a:t>you should really try to get a copy</a:t>
            </a:r>
            <a:endParaRPr lang="en-US" i="1" dirty="0"/>
          </a:p>
          <a:p>
            <a:pPr marL="831215" lvl="1" indent="-386715" defTabSz="508254">
              <a:spcBef>
                <a:spcPts val="3600"/>
              </a:spcBef>
              <a:defRPr sz="3132"/>
            </a:pPr>
            <a:r>
              <a:rPr lang="en-US" sz="2400" dirty="0"/>
              <a:t>and likely you’ll need it also outside of this course</a:t>
            </a:r>
          </a:p>
          <a:p>
            <a:pPr marL="386715" indent="-386715" defTabSz="508254">
              <a:spcBef>
                <a:spcPts val="3600"/>
              </a:spcBef>
              <a:defRPr sz="3132"/>
            </a:pPr>
            <a:r>
              <a:rPr lang="en-US" dirty="0"/>
              <a:t>Note, however, that there are plenty of resources on internet to learn Algorithms</a:t>
            </a:r>
          </a:p>
        </p:txBody>
      </p:sp>
      <p:pic>
        <p:nvPicPr>
          <p:cNvPr id="3" name="Picture 2"/>
          <p:cNvPicPr>
            <a:picLocks noChangeAspect="1"/>
          </p:cNvPicPr>
          <p:nvPr/>
        </p:nvPicPr>
        <p:blipFill>
          <a:blip r:embed="rId3"/>
          <a:stretch>
            <a:fillRect/>
          </a:stretch>
        </p:blipFill>
        <p:spPr>
          <a:xfrm>
            <a:off x="8012864" y="2852737"/>
            <a:ext cx="4400175" cy="6082236"/>
          </a:xfrm>
          <a:prstGeom prst="rect">
            <a:avLst/>
          </a:prstGeom>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p>
            <a:r>
              <a:rPr dirty="0" err="1"/>
              <a:t>Git</a:t>
            </a:r>
            <a:r>
              <a:rPr dirty="0"/>
              <a:t> Repositor</a:t>
            </a:r>
            <a:r>
              <a:rPr lang="en-US" dirty="0"/>
              <a:t>y</a:t>
            </a:r>
            <a:endParaRPr dirty="0"/>
          </a:p>
        </p:txBody>
      </p:sp>
      <p:sp>
        <p:nvSpPr>
          <p:cNvPr id="151" name="Shape 151"/>
          <p:cNvSpPr>
            <a:spLocks noGrp="1"/>
          </p:cNvSpPr>
          <p:nvPr>
            <p:ph type="body" idx="1"/>
          </p:nvPr>
        </p:nvSpPr>
        <p:spPr>
          <a:xfrm>
            <a:off x="193040" y="2603500"/>
            <a:ext cx="12618085" cy="6286500"/>
          </a:xfrm>
          <a:prstGeom prst="rect">
            <a:avLst/>
          </a:prstGeom>
        </p:spPr>
        <p:txBody>
          <a:bodyPr>
            <a:normAutofit/>
          </a:bodyPr>
          <a:lstStyle/>
          <a:p>
            <a:r>
              <a:rPr lang="en-US" dirty="0">
                <a:hlinkClick r:id="rId2"/>
              </a:rPr>
              <a:t>https://github.com/bogdanmarculescu/algorithms</a:t>
            </a:r>
          </a:p>
          <a:p>
            <a:pPr lvl="1"/>
            <a:r>
              <a:rPr lang="en-US" dirty="0">
                <a:hlinkClick r:id="rId2"/>
              </a:rPr>
              <a:t> Forked from: https://github.com/arcuri82/algorithms</a:t>
            </a:r>
            <a:endParaRPr lang="en-US" dirty="0"/>
          </a:p>
          <a:p>
            <a:r>
              <a:rPr lang="en-US" dirty="0"/>
              <a:t>N</a:t>
            </a:r>
            <a:r>
              <a:rPr dirty="0"/>
              <a:t>ote: pull often, as new material </a:t>
            </a:r>
            <a:r>
              <a:rPr lang="en-US" dirty="0"/>
              <a:t>and corrections can</a:t>
            </a:r>
            <a:r>
              <a:rPr dirty="0"/>
              <a:t> be added during the course</a:t>
            </a:r>
            <a:endParaRPr lang="en-US" dirty="0"/>
          </a:p>
          <a:p>
            <a:r>
              <a:rPr lang="en-US" dirty="0"/>
              <a:t>If you add code (</a:t>
            </a:r>
            <a:r>
              <a:rPr lang="en-US" dirty="0" err="1"/>
              <a:t>eg</a:t>
            </a:r>
            <a:r>
              <a:rPr lang="en-US" dirty="0"/>
              <a:t> working on exercises), recall to do a </a:t>
            </a:r>
            <a:r>
              <a:rPr lang="en-US" dirty="0" err="1"/>
              <a:t>Git</a:t>
            </a:r>
            <a:r>
              <a:rPr lang="en-US" dirty="0"/>
              <a:t> “</a:t>
            </a:r>
            <a:r>
              <a:rPr lang="en-US" i="1" dirty="0"/>
              <a:t>rebase</a:t>
            </a:r>
            <a:r>
              <a:rPr lang="en-US" dirty="0"/>
              <a:t>” or “</a:t>
            </a:r>
            <a:r>
              <a:rPr lang="en-US" i="1" dirty="0"/>
              <a:t>stash</a:t>
            </a:r>
            <a:r>
              <a:rPr lang="en-US" dirty="0"/>
              <a:t>” before pulling (which otherwise might fail)</a:t>
            </a:r>
            <a:endParaRPr dirty="0"/>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444500"/>
            <a:ext cx="11099800" cy="1150970"/>
          </a:xfrm>
        </p:spPr>
        <p:txBody>
          <a:bodyPr>
            <a:normAutofit fontScale="90000"/>
          </a:bodyPr>
          <a:lstStyle/>
          <a:p>
            <a:r>
              <a:rPr lang="en-US" dirty="0" err="1"/>
              <a:t>Git</a:t>
            </a:r>
            <a:endParaRPr lang="en-US" dirty="0"/>
          </a:p>
        </p:txBody>
      </p:sp>
      <p:sp>
        <p:nvSpPr>
          <p:cNvPr id="3" name="Content Placeholder 2"/>
          <p:cNvSpPr>
            <a:spLocks noGrp="1"/>
          </p:cNvSpPr>
          <p:nvPr>
            <p:ph idx="1"/>
          </p:nvPr>
        </p:nvSpPr>
        <p:spPr>
          <a:xfrm>
            <a:off x="294877" y="2081049"/>
            <a:ext cx="12588704" cy="7561142"/>
          </a:xfrm>
        </p:spPr>
        <p:txBody>
          <a:bodyPr>
            <a:noAutofit/>
          </a:bodyPr>
          <a:lstStyle/>
          <a:p>
            <a:r>
              <a:rPr lang="en-US" sz="3200" i="1" dirty="0" err="1"/>
              <a:t>Git</a:t>
            </a:r>
            <a:r>
              <a:rPr lang="en-US" sz="3200" dirty="0"/>
              <a:t> is a tool to share code among different developers in the same project</a:t>
            </a:r>
          </a:p>
          <a:p>
            <a:r>
              <a:rPr lang="en-US" sz="3200" dirty="0"/>
              <a:t>Also useful for single developers to keep track of changes, and automatically have backups on remote servers</a:t>
            </a:r>
          </a:p>
          <a:p>
            <a:r>
              <a:rPr lang="en-US" sz="3200" dirty="0"/>
              <a:t>You should have already seen the details of </a:t>
            </a:r>
            <a:r>
              <a:rPr lang="en-US" sz="3200" i="1" dirty="0" err="1"/>
              <a:t>Git</a:t>
            </a:r>
            <a:r>
              <a:rPr lang="en-US" sz="3200" dirty="0"/>
              <a:t> in other courses…</a:t>
            </a:r>
          </a:p>
          <a:p>
            <a:r>
              <a:rPr lang="en-US" sz="3200" dirty="0"/>
              <a:t>… but I am using </a:t>
            </a:r>
            <a:r>
              <a:rPr lang="en-US" sz="3200" i="1" dirty="0" err="1"/>
              <a:t>Git</a:t>
            </a:r>
            <a:r>
              <a:rPr lang="en-US" sz="3200" dirty="0"/>
              <a:t> to handle all the teaching material in this course</a:t>
            </a:r>
          </a:p>
          <a:p>
            <a:r>
              <a:rPr lang="en-US" sz="3200" dirty="0"/>
              <a:t>Note: usage of </a:t>
            </a:r>
            <a:r>
              <a:rPr lang="en-US" sz="3200" i="1" dirty="0" err="1"/>
              <a:t>Git</a:t>
            </a:r>
            <a:r>
              <a:rPr lang="en-US" sz="3200" dirty="0"/>
              <a:t> will </a:t>
            </a:r>
            <a:r>
              <a:rPr lang="en-US" sz="3200" b="1" dirty="0"/>
              <a:t>NOT</a:t>
            </a:r>
            <a:r>
              <a:rPr lang="en-US" sz="3200" dirty="0"/>
              <a:t> be part of the exam…</a:t>
            </a:r>
          </a:p>
        </p:txBody>
      </p:sp>
    </p:spTree>
    <p:extLst>
      <p:ext uri="{BB962C8B-B14F-4D97-AF65-F5344CB8AC3E}">
        <p14:creationId xmlns:p14="http://schemas.microsoft.com/office/powerpoint/2010/main" val="209493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812" y="353732"/>
            <a:ext cx="3627357" cy="1413934"/>
          </a:xfrm>
        </p:spPr>
        <p:txBody>
          <a:bodyPr/>
          <a:lstStyle/>
          <a:p>
            <a:r>
              <a:rPr lang="en-US" dirty="0"/>
              <a:t>GitHub</a:t>
            </a:r>
          </a:p>
        </p:txBody>
      </p:sp>
      <p:sp>
        <p:nvSpPr>
          <p:cNvPr id="3" name="Content Placeholder 2"/>
          <p:cNvSpPr>
            <a:spLocks noGrp="1"/>
          </p:cNvSpPr>
          <p:nvPr>
            <p:ph idx="1"/>
          </p:nvPr>
        </p:nvSpPr>
        <p:spPr>
          <a:xfrm>
            <a:off x="309998" y="2465727"/>
            <a:ext cx="12520900" cy="6753947"/>
          </a:xfrm>
        </p:spPr>
        <p:txBody>
          <a:bodyPr>
            <a:normAutofit/>
          </a:bodyPr>
          <a:lstStyle/>
          <a:p>
            <a:r>
              <a:rPr lang="en-US" sz="3200" dirty="0"/>
              <a:t>Currently the main server repository for hosting open-source projects</a:t>
            </a:r>
          </a:p>
          <a:p>
            <a:pPr lvl="1"/>
            <a:r>
              <a:rPr lang="en-US" sz="2400" dirty="0"/>
              <a:t>Before, the main one was </a:t>
            </a:r>
            <a:r>
              <a:rPr lang="en-US" sz="2400" i="1" dirty="0" err="1"/>
              <a:t>SourceForge</a:t>
            </a:r>
            <a:endParaRPr lang="en-US" sz="2400" i="1" dirty="0"/>
          </a:p>
          <a:p>
            <a:r>
              <a:rPr lang="en-US" sz="3200" i="1" dirty="0"/>
              <a:t>GitHub</a:t>
            </a:r>
            <a:r>
              <a:rPr lang="en-US" sz="3200" dirty="0"/>
              <a:t> provides a website in which projects can be browsed</a:t>
            </a:r>
          </a:p>
          <a:p>
            <a:r>
              <a:rPr lang="en-US" sz="3200" dirty="0"/>
              <a:t>Projects on </a:t>
            </a:r>
            <a:r>
              <a:rPr lang="en-US" sz="3200" i="1" dirty="0"/>
              <a:t>GitHub</a:t>
            </a:r>
            <a:r>
              <a:rPr lang="en-US" sz="3200" dirty="0"/>
              <a:t> are handled with </a:t>
            </a:r>
            <a:r>
              <a:rPr lang="en-US" sz="3200" dirty="0" err="1"/>
              <a:t>Git</a:t>
            </a:r>
            <a:endParaRPr lang="en-US" sz="3200" dirty="0"/>
          </a:p>
          <a:p>
            <a:r>
              <a:rPr lang="en-US" sz="3200" i="1" dirty="0"/>
              <a:t>GitHub</a:t>
            </a:r>
            <a:r>
              <a:rPr lang="en-US" sz="3200" dirty="0"/>
              <a:t> is most famous/used, but there are others as well</a:t>
            </a:r>
          </a:p>
          <a:p>
            <a:pPr lvl="1"/>
            <a:r>
              <a:rPr lang="en-US" sz="2400" dirty="0" err="1"/>
              <a:t>eg</a:t>
            </a:r>
            <a:r>
              <a:rPr lang="en-US" sz="2400" dirty="0"/>
              <a:t>, </a:t>
            </a:r>
            <a:r>
              <a:rPr lang="en-US" sz="2400" i="1" dirty="0" err="1"/>
              <a:t>BitBucket</a:t>
            </a:r>
            <a:r>
              <a:rPr lang="en-US" sz="2400" dirty="0"/>
              <a:t> and </a:t>
            </a:r>
            <a:r>
              <a:rPr lang="en-US" sz="2400" i="1" dirty="0" err="1"/>
              <a:t>GitLab</a:t>
            </a:r>
            <a:endParaRPr lang="en-US" sz="2400" i="1" dirty="0"/>
          </a:p>
        </p:txBody>
      </p:sp>
      <p:pic>
        <p:nvPicPr>
          <p:cNvPr id="1026" name="Picture 2" descr="Image result for github"/>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498777" y="537103"/>
            <a:ext cx="2997515" cy="1573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9454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1486</TotalTime>
  <Words>2565</Words>
  <Application>Microsoft Macintosh PowerPoint</Application>
  <PresentationFormat>Custom</PresentationFormat>
  <Paragraphs>288</Paragraphs>
  <Slides>45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Courier New</vt:lpstr>
      <vt:lpstr>Helvetica</vt:lpstr>
      <vt:lpstr>Helvetica Light</vt:lpstr>
      <vt:lpstr>Helvetica Neue</vt:lpstr>
      <vt:lpstr>White</vt:lpstr>
      <vt:lpstr>PG4200: Algorithms And Data Structures  Lesson 01: Arrays, Lists, and Unit Tests </vt:lpstr>
      <vt:lpstr>Contact</vt:lpstr>
      <vt:lpstr>Course Info</vt:lpstr>
      <vt:lpstr>Advanced</vt:lpstr>
      <vt:lpstr>Class Structure</vt:lpstr>
      <vt:lpstr>Course Material</vt:lpstr>
      <vt:lpstr>Git Repository</vt:lpstr>
      <vt:lpstr>Git</vt:lpstr>
      <vt:lpstr>GitHub</vt:lpstr>
      <vt:lpstr>PowerPoint Presentation</vt:lpstr>
      <vt:lpstr>Git: What You Need To Do</vt:lpstr>
      <vt:lpstr>Why Study Algorithms?</vt:lpstr>
      <vt:lpstr>Like it or not…</vt:lpstr>
      <vt:lpstr>PowerPoint Presentation</vt:lpstr>
      <vt:lpstr>Math</vt:lpstr>
      <vt:lpstr>Coding</vt:lpstr>
      <vt:lpstr>Necessary Tools</vt:lpstr>
      <vt:lpstr>Java</vt:lpstr>
      <vt:lpstr>Why Java?</vt:lpstr>
      <vt:lpstr>If You Skip Class…</vt:lpstr>
      <vt:lpstr>Exams</vt:lpstr>
      <vt:lpstr>Code In The Exam</vt:lpstr>
      <vt:lpstr>Difficulty</vt:lpstr>
      <vt:lpstr>Typical Exam Results</vt:lpstr>
      <vt:lpstr>PowerPoint Presentation</vt:lpstr>
      <vt:lpstr>Arrays and Lists</vt:lpstr>
      <vt:lpstr>Containers</vt:lpstr>
      <vt:lpstr>Arrays</vt:lpstr>
      <vt:lpstr>Lists</vt:lpstr>
      <vt:lpstr>List Object Operations</vt:lpstr>
      <vt:lpstr>List Implementations</vt:lpstr>
      <vt:lpstr>ArrayList</vt:lpstr>
      <vt:lpstr>LinkedList</vt:lpstr>
      <vt:lpstr>Unit Testing</vt:lpstr>
      <vt:lpstr>Bugs</vt:lpstr>
      <vt:lpstr>Testing</vt:lpstr>
      <vt:lpstr>Writing Unit Tests</vt:lpstr>
      <vt:lpstr>Main @ Annotations</vt:lpstr>
      <vt:lpstr>Assertions</vt:lpstr>
      <vt:lpstr>Test Example</vt:lpstr>
      <vt:lpstr>Running a Test</vt:lpstr>
      <vt:lpstr>Run With Coverage</vt:lpstr>
      <vt:lpstr>Debugging</vt:lpstr>
      <vt:lpstr>PowerPoint Presentation</vt:lpstr>
      <vt:lpstr>Homework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PG4200: Algorithms And Data Structures  Lesson 01: Arrays, Lists, and Unit Tests </dc:title>
  <dc:creator>Bogdan Marculescu</dc:creator>
  <cp:lastModifiedBy>Bogdan Marculescu</cp:lastModifiedBy>
  <cp:revision>9</cp:revision>
  <dcterms:created xsi:type="dcterms:W3CDTF">2021-08-25T10:54:32Z</dcterms:created>
  <dcterms:modified xsi:type="dcterms:W3CDTF">2021-08-26T11:40:53Z</dcterms:modified>
</cp:coreProperties>
</file>